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7" r:id="rId19"/>
    <p:sldId id="280" r:id="rId20"/>
    <p:sldId id="281" r:id="rId2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#1">
  <dgm:title val=""/>
  <dgm:desc val=""/>
  <dgm:catLst>
    <dgm:cat type="accent2" pri="11100"/>
  </dgm:catLst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E73B03-4D71-4565-8C52-4902BE6377A4}" type="doc">
      <dgm:prSet loTypeId="urn:microsoft.com/office/officeart/2005/8/layout/hierarchy2#1" loCatId="hierarchy" qsTypeId="urn:microsoft.com/office/officeart/2005/8/quickstyle/simple1#1" qsCatId="simple" csTypeId="urn:microsoft.com/office/officeart/2005/8/colors/accent2_1#1" csCatId="accent1" phldr="0"/>
      <dgm:spPr/>
      <dgm:t>
        <a:bodyPr/>
        <a:lstStyle/>
        <a:p>
          <a:endParaRPr lang="zh-CN" altLang="en-US"/>
        </a:p>
      </dgm:t>
    </dgm:pt>
    <dgm:pt modelId="{0605F139-5EF0-48E7-A091-192233D2011D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>
              <a:latin typeface="微软雅黑" panose="020B0503020204020204" charset="-122"/>
              <a:ea typeface="微软雅黑" panose="020B0503020204020204" charset="-122"/>
            </a:rPr>
            <a:t>杠杆</a:t>
          </a:r>
        </a:p>
      </dgm:t>
    </dgm:pt>
    <dgm:pt modelId="{2AFB1B2A-8749-4E5E-9CB9-0B60F81C46F8}" type="parTrans" cxnId="{AD540069-13BB-48B4-B750-626EBC8191B5}">
      <dgm:prSet/>
      <dgm:spPr/>
      <dgm:t>
        <a:bodyPr/>
        <a:lstStyle/>
        <a:p>
          <a:endParaRPr lang="zh-CN" altLang="en-US"/>
        </a:p>
      </dgm:t>
    </dgm:pt>
    <dgm:pt modelId="{E0FFEB56-236E-4FE9-83BF-31494E265D5A}" type="sibTrans" cxnId="{AD540069-13BB-48B4-B750-626EBC8191B5}">
      <dgm:prSet/>
      <dgm:spPr/>
      <dgm:t>
        <a:bodyPr/>
        <a:lstStyle/>
        <a:p>
          <a:endParaRPr lang="zh-CN" altLang="en-US"/>
        </a:p>
      </dgm:t>
    </dgm:pt>
    <dgm:pt modelId="{4530EE7D-F557-4815-9ED2-EABC47F46978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>
              <a:latin typeface="微软雅黑" panose="020B0503020204020204" charset="-122"/>
              <a:ea typeface="微软雅黑" panose="020B0503020204020204" charset="-122"/>
            </a:rPr>
            <a:t>什么是杠杆</a:t>
          </a:r>
        </a:p>
      </dgm:t>
    </dgm:pt>
    <dgm:pt modelId="{AC2BFF99-DAE2-494A-88AB-85D75BC6D2EE}" type="parTrans" cxnId="{56DF72CC-7A33-4ABD-B27A-E701903FE034}">
      <dgm:prSet custT="1"/>
      <dgm:spPr/>
      <dgm:t>
        <a:bodyPr/>
        <a:lstStyle/>
        <a:p>
          <a:endParaRPr lang="zh-CN" altLang="en-US" sz="1400"/>
        </a:p>
      </dgm:t>
    </dgm:pt>
    <dgm:pt modelId="{B98A0394-6758-42EB-8D0E-4491BED52B6C}" type="sibTrans" cxnId="{56DF72CC-7A33-4ABD-B27A-E701903FE034}">
      <dgm:prSet/>
      <dgm:spPr/>
      <dgm:t>
        <a:bodyPr/>
        <a:lstStyle/>
        <a:p>
          <a:endParaRPr lang="zh-CN" altLang="en-US"/>
        </a:p>
      </dgm:t>
    </dgm:pt>
    <dgm:pt modelId="{2C2A4BF3-AA22-4080-9546-909CF9AC3ECB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rPr>
            <a:t>在力的作用下，能绕某一固定点转动的坚实物体</a:t>
          </a:r>
          <a:endParaRPr lang="zh-CN" altLang="en-US" sz="1400"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4A6A0524-D9B7-4A37-8E78-5FE688BDCCE6}" type="parTrans" cxnId="{443BCE46-0D0A-4C07-905D-7D34B12BC5CE}">
      <dgm:prSet custT="1"/>
      <dgm:spPr/>
      <dgm:t>
        <a:bodyPr/>
        <a:lstStyle/>
        <a:p>
          <a:endParaRPr lang="zh-CN" altLang="en-US" sz="1400"/>
        </a:p>
      </dgm:t>
    </dgm:pt>
    <dgm:pt modelId="{39CECE7E-7D7C-4022-9437-1E0813814145}" type="sibTrans" cxnId="{443BCE46-0D0A-4C07-905D-7D34B12BC5CE}">
      <dgm:prSet/>
      <dgm:spPr/>
      <dgm:t>
        <a:bodyPr/>
        <a:lstStyle/>
        <a:p>
          <a:endParaRPr lang="zh-CN" altLang="en-US"/>
        </a:p>
      </dgm:t>
    </dgm:pt>
    <dgm:pt modelId="{8EDC4987-10A0-4359-B926-E7CE7587EF21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>
              <a:latin typeface="微软雅黑" panose="020B0503020204020204" charset="-122"/>
              <a:ea typeface="微软雅黑" panose="020B0503020204020204" charset="-122"/>
            </a:rPr>
            <a:t>杠杆平衡条件</a:t>
          </a:r>
        </a:p>
      </dgm:t>
    </dgm:pt>
    <dgm:pt modelId="{AF11B2AE-E45B-4C50-B114-1C7585F4FB98}" type="parTrans" cxnId="{D8871507-42D1-4354-9867-A98B62DFCE15}">
      <dgm:prSet custT="1"/>
      <dgm:spPr/>
      <dgm:t>
        <a:bodyPr/>
        <a:lstStyle/>
        <a:p>
          <a:endParaRPr lang="zh-CN" altLang="en-US" sz="1400"/>
        </a:p>
      </dgm:t>
    </dgm:pt>
    <dgm:pt modelId="{2809C35A-CBD5-4490-988C-1CC96524EF03}" type="sibTrans" cxnId="{D8871507-42D1-4354-9867-A98B62DFCE15}">
      <dgm:prSet/>
      <dgm:spPr/>
      <dgm:t>
        <a:bodyPr/>
        <a:lstStyle/>
        <a:p>
          <a:endParaRPr lang="zh-CN" altLang="en-US"/>
        </a:p>
      </dgm:t>
    </dgm:pt>
    <dgm:pt modelId="{43A1A533-9712-4107-9BDF-F946037072D9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rPr>
            <a:t>动力</a:t>
          </a:r>
          <a:r>
            <a:rPr lang="zh-CN" altLang="en-US" sz="140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微软雅黑" panose="020B0503020204020204" charset="-122"/>
              <a:sym typeface="+mn-ea"/>
            </a:rPr>
            <a:t>×动力臂</a:t>
          </a:r>
          <a:r>
            <a:rPr lang="en-US" altLang="zh-CN" sz="140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微软雅黑" panose="020B0503020204020204" charset="-122"/>
              <a:sym typeface="+mn-ea"/>
            </a:rPr>
            <a:t>=</a:t>
          </a:r>
          <a:r>
            <a:rPr lang="zh-CN" altLang="en-US" sz="140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微软雅黑" panose="020B0503020204020204" charset="-122"/>
              <a:sym typeface="+mn-ea"/>
            </a:rPr>
            <a:t>阻力×阻力臂</a:t>
          </a:r>
          <a:endParaRPr lang="zh-CN" sz="1400">
            <a:ea typeface="宋体" panose="02010600030101010101" pitchFamily="2" charset="-122"/>
          </a:endParaRPr>
        </a:p>
      </dgm:t>
    </dgm:pt>
    <dgm:pt modelId="{E03995C6-E3E2-4827-9419-C5BCF04F5C74}" type="parTrans" cxnId="{78011EB3-0803-440D-B585-989CBAE4AAC3}">
      <dgm:prSet custT="1"/>
      <dgm:spPr/>
      <dgm:t>
        <a:bodyPr/>
        <a:lstStyle/>
        <a:p>
          <a:endParaRPr lang="zh-CN" altLang="en-US" sz="1400"/>
        </a:p>
      </dgm:t>
    </dgm:pt>
    <dgm:pt modelId="{783DB700-D012-4988-8E27-77ECE945F9B5}" type="sibTrans" cxnId="{78011EB3-0803-440D-B585-989CBAE4AAC3}">
      <dgm:prSet/>
      <dgm:spPr/>
      <dgm:t>
        <a:bodyPr/>
        <a:lstStyle/>
        <a:p>
          <a:endParaRPr lang="zh-CN" altLang="en-US"/>
        </a:p>
      </dgm:t>
    </dgm:pt>
    <dgm:pt modelId="{3205F1EF-225A-4A34-824D-B5897B4FDFFF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>
              <a:latin typeface="微软雅黑" panose="020B0503020204020204" charset="-122"/>
              <a:ea typeface="微软雅黑" panose="020B0503020204020204" charset="-122"/>
            </a:rPr>
            <a:t>杠杆分类</a:t>
          </a:r>
        </a:p>
      </dgm:t>
    </dgm:pt>
    <dgm:pt modelId="{854FBFB3-ED65-4285-B6B3-74FB29A8058B}" type="parTrans" cxnId="{E83811F0-D55E-4EA0-AD76-9B155D0613E6}">
      <dgm:prSet custT="1"/>
      <dgm:spPr/>
      <dgm:t>
        <a:bodyPr/>
        <a:lstStyle/>
        <a:p>
          <a:endParaRPr lang="zh-CN" altLang="en-US" sz="1400"/>
        </a:p>
      </dgm:t>
    </dgm:pt>
    <dgm:pt modelId="{E7D884C8-92A6-4FF5-8EA4-45479798E314}" type="sibTrans" cxnId="{E83811F0-D55E-4EA0-AD76-9B155D0613E6}">
      <dgm:prSet/>
      <dgm:spPr/>
      <dgm:t>
        <a:bodyPr/>
        <a:lstStyle/>
        <a:p>
          <a:endParaRPr lang="zh-CN" altLang="en-US"/>
        </a:p>
      </dgm:t>
    </dgm:pt>
    <dgm:pt modelId="{750A3BD0-2C41-4598-BC9C-89E31EDCE55B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>
              <a:ea typeface="宋体" panose="02010600030101010101" pitchFamily="2" charset="-122"/>
            </a:rPr>
            <a:t>省力杠杆、费力杠杆和等臂杠杆</a:t>
          </a:r>
        </a:p>
      </dgm:t>
    </dgm:pt>
    <dgm:pt modelId="{B2D98460-55C6-4171-8215-EFD4949D544A}" type="parTrans" cxnId="{4A344D1C-5F2B-49DB-842A-6996D464719D}">
      <dgm:prSet custT="1"/>
      <dgm:spPr/>
      <dgm:t>
        <a:bodyPr/>
        <a:lstStyle/>
        <a:p>
          <a:endParaRPr lang="zh-CN" altLang="en-US" sz="1400"/>
        </a:p>
      </dgm:t>
    </dgm:pt>
    <dgm:pt modelId="{CB6FC766-0DC3-478E-A1B1-4F5F78E0D88C}" type="sibTrans" cxnId="{4A344D1C-5F2B-49DB-842A-6996D464719D}">
      <dgm:prSet/>
      <dgm:spPr/>
      <dgm:t>
        <a:bodyPr/>
        <a:lstStyle/>
        <a:p>
          <a:endParaRPr lang="zh-CN" altLang="en-US"/>
        </a:p>
      </dgm:t>
    </dgm:pt>
    <dgm:pt modelId="{5FBAB40F-6011-4629-9B30-77C9439C91BF}" type="pres">
      <dgm:prSet presAssocID="{EFE73B03-4D71-4565-8C52-4902BE6377A4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332AA2E-A989-4175-BB73-78EA4C3BDB65}" type="pres">
      <dgm:prSet presAssocID="{0605F139-5EF0-48E7-A091-192233D2011D}" presName="root1" presStyleCnt="0"/>
      <dgm:spPr/>
    </dgm:pt>
    <dgm:pt modelId="{24E3F4AB-32FB-4CE0-9DAC-FC4DD26B5900}" type="pres">
      <dgm:prSet presAssocID="{0605F139-5EF0-48E7-A091-192233D2011D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4F25638-8073-4DA7-9390-5AC06A304565}" type="pres">
      <dgm:prSet presAssocID="{0605F139-5EF0-48E7-A091-192233D2011D}" presName="level2hierChild" presStyleCnt="0"/>
      <dgm:spPr/>
    </dgm:pt>
    <dgm:pt modelId="{B47BD6C9-6D53-4A69-975F-9CF96E25F10F}" type="pres">
      <dgm:prSet presAssocID="{AC2BFF99-DAE2-494A-88AB-85D75BC6D2EE}" presName="conn2-1" presStyleLbl="parChTrans1D2" presStyleIdx="0" presStyleCnt="3"/>
      <dgm:spPr/>
      <dgm:t>
        <a:bodyPr/>
        <a:lstStyle/>
        <a:p>
          <a:endParaRPr lang="zh-CN" altLang="en-US"/>
        </a:p>
      </dgm:t>
    </dgm:pt>
    <dgm:pt modelId="{C1833E64-0598-4ED8-B73B-4C820BB35531}" type="pres">
      <dgm:prSet presAssocID="{AC2BFF99-DAE2-494A-88AB-85D75BC6D2EE}" presName="connTx" presStyleLbl="parChTrans1D2" presStyleIdx="0" presStyleCnt="3"/>
      <dgm:spPr/>
      <dgm:t>
        <a:bodyPr/>
        <a:lstStyle/>
        <a:p>
          <a:endParaRPr lang="zh-CN" altLang="en-US"/>
        </a:p>
      </dgm:t>
    </dgm:pt>
    <dgm:pt modelId="{46F58ACF-5130-428E-B3EF-87D6FEC0C921}" type="pres">
      <dgm:prSet presAssocID="{4530EE7D-F557-4815-9ED2-EABC47F46978}" presName="root2" presStyleCnt="0"/>
      <dgm:spPr/>
    </dgm:pt>
    <dgm:pt modelId="{3C0D5057-54F2-42F8-ADAD-AA27A1CC1A1B}" type="pres">
      <dgm:prSet presAssocID="{4530EE7D-F557-4815-9ED2-EABC47F46978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8673F39-879C-4946-8DC7-FD68F0552920}" type="pres">
      <dgm:prSet presAssocID="{4530EE7D-F557-4815-9ED2-EABC47F46978}" presName="level3hierChild" presStyleCnt="0"/>
      <dgm:spPr/>
    </dgm:pt>
    <dgm:pt modelId="{FA61825B-C877-4D42-AAFB-0586288A9783}" type="pres">
      <dgm:prSet presAssocID="{4A6A0524-D9B7-4A37-8E78-5FE688BDCCE6}" presName="conn2-1" presStyleLbl="parChTrans1D3" presStyleIdx="0" presStyleCnt="3"/>
      <dgm:spPr/>
      <dgm:t>
        <a:bodyPr/>
        <a:lstStyle/>
        <a:p>
          <a:endParaRPr lang="zh-CN" altLang="en-US"/>
        </a:p>
      </dgm:t>
    </dgm:pt>
    <dgm:pt modelId="{66B35CF0-1806-4E4A-8B50-99A64DECDBA9}" type="pres">
      <dgm:prSet presAssocID="{4A6A0524-D9B7-4A37-8E78-5FE688BDCCE6}" presName="connTx" presStyleLbl="parChTrans1D3" presStyleIdx="0" presStyleCnt="3"/>
      <dgm:spPr/>
      <dgm:t>
        <a:bodyPr/>
        <a:lstStyle/>
        <a:p>
          <a:endParaRPr lang="zh-CN" altLang="en-US"/>
        </a:p>
      </dgm:t>
    </dgm:pt>
    <dgm:pt modelId="{F95D7524-EA0E-4F9D-9D6F-B10856D5C83F}" type="pres">
      <dgm:prSet presAssocID="{2C2A4BF3-AA22-4080-9546-909CF9AC3ECB}" presName="root2" presStyleCnt="0"/>
      <dgm:spPr/>
    </dgm:pt>
    <dgm:pt modelId="{63712EDC-9AF8-41BC-8F72-ADF8D554FF07}" type="pres">
      <dgm:prSet presAssocID="{2C2A4BF3-AA22-4080-9546-909CF9AC3ECB}" presName="LevelTwoTextNod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0C65410-D9BC-4E23-87DE-EBBC54AD2166}" type="pres">
      <dgm:prSet presAssocID="{2C2A4BF3-AA22-4080-9546-909CF9AC3ECB}" presName="level3hierChild" presStyleCnt="0"/>
      <dgm:spPr/>
    </dgm:pt>
    <dgm:pt modelId="{1447E045-AD55-45C2-8595-74203404E164}" type="pres">
      <dgm:prSet presAssocID="{AF11B2AE-E45B-4C50-B114-1C7585F4FB98}" presName="conn2-1" presStyleLbl="parChTrans1D2" presStyleIdx="1" presStyleCnt="3"/>
      <dgm:spPr/>
      <dgm:t>
        <a:bodyPr/>
        <a:lstStyle/>
        <a:p>
          <a:endParaRPr lang="zh-CN" altLang="en-US"/>
        </a:p>
      </dgm:t>
    </dgm:pt>
    <dgm:pt modelId="{618EA65B-D5BF-40AE-BED4-FEA4A5C5FCC5}" type="pres">
      <dgm:prSet presAssocID="{AF11B2AE-E45B-4C50-B114-1C7585F4FB98}" presName="connTx" presStyleLbl="parChTrans1D2" presStyleIdx="1" presStyleCnt="3"/>
      <dgm:spPr/>
      <dgm:t>
        <a:bodyPr/>
        <a:lstStyle/>
        <a:p>
          <a:endParaRPr lang="zh-CN" altLang="en-US"/>
        </a:p>
      </dgm:t>
    </dgm:pt>
    <dgm:pt modelId="{4595E155-62F0-4265-98DD-96251609E371}" type="pres">
      <dgm:prSet presAssocID="{8EDC4987-10A0-4359-B926-E7CE7587EF21}" presName="root2" presStyleCnt="0"/>
      <dgm:spPr/>
    </dgm:pt>
    <dgm:pt modelId="{21DF1A5D-F090-47A8-BCAE-A4FCC505FE8C}" type="pres">
      <dgm:prSet presAssocID="{8EDC4987-10A0-4359-B926-E7CE7587EF21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CA05B43-3A2D-4DE3-B869-E70BB2EBFD9F}" type="pres">
      <dgm:prSet presAssocID="{8EDC4987-10A0-4359-B926-E7CE7587EF21}" presName="level3hierChild" presStyleCnt="0"/>
      <dgm:spPr/>
    </dgm:pt>
    <dgm:pt modelId="{DDF014A6-851D-4212-8B99-66B691348B51}" type="pres">
      <dgm:prSet presAssocID="{E03995C6-E3E2-4827-9419-C5BCF04F5C74}" presName="conn2-1" presStyleLbl="parChTrans1D3" presStyleIdx="1" presStyleCnt="3"/>
      <dgm:spPr/>
      <dgm:t>
        <a:bodyPr/>
        <a:lstStyle/>
        <a:p>
          <a:endParaRPr lang="zh-CN" altLang="en-US"/>
        </a:p>
      </dgm:t>
    </dgm:pt>
    <dgm:pt modelId="{5777EECE-A646-4974-A4A5-405E8E6F5ACE}" type="pres">
      <dgm:prSet presAssocID="{E03995C6-E3E2-4827-9419-C5BCF04F5C74}" presName="connTx" presStyleLbl="parChTrans1D3" presStyleIdx="1" presStyleCnt="3"/>
      <dgm:spPr/>
      <dgm:t>
        <a:bodyPr/>
        <a:lstStyle/>
        <a:p>
          <a:endParaRPr lang="zh-CN" altLang="en-US"/>
        </a:p>
      </dgm:t>
    </dgm:pt>
    <dgm:pt modelId="{47F63477-F664-49A2-8454-86DDB2809429}" type="pres">
      <dgm:prSet presAssocID="{43A1A533-9712-4107-9BDF-F946037072D9}" presName="root2" presStyleCnt="0"/>
      <dgm:spPr/>
    </dgm:pt>
    <dgm:pt modelId="{D5709B28-2246-4AE8-9617-DE11DDB8AA53}" type="pres">
      <dgm:prSet presAssocID="{43A1A533-9712-4107-9BDF-F946037072D9}" presName="LevelTwoTextNod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8DD9229-B0EE-4500-AABC-420F3E4D5D6F}" type="pres">
      <dgm:prSet presAssocID="{43A1A533-9712-4107-9BDF-F946037072D9}" presName="level3hierChild" presStyleCnt="0"/>
      <dgm:spPr/>
    </dgm:pt>
    <dgm:pt modelId="{D52845F9-E4FF-4C3E-8F9B-E7A0EE98FB1E}" type="pres">
      <dgm:prSet presAssocID="{854FBFB3-ED65-4285-B6B3-74FB29A8058B}" presName="conn2-1" presStyleLbl="parChTrans1D2" presStyleIdx="2" presStyleCnt="3"/>
      <dgm:spPr/>
      <dgm:t>
        <a:bodyPr/>
        <a:lstStyle/>
        <a:p>
          <a:endParaRPr lang="zh-CN" altLang="en-US"/>
        </a:p>
      </dgm:t>
    </dgm:pt>
    <dgm:pt modelId="{664B91E3-956B-418C-ABCB-B8397E3B988C}" type="pres">
      <dgm:prSet presAssocID="{854FBFB3-ED65-4285-B6B3-74FB29A8058B}" presName="connTx" presStyleLbl="parChTrans1D2" presStyleIdx="2" presStyleCnt="3"/>
      <dgm:spPr/>
      <dgm:t>
        <a:bodyPr/>
        <a:lstStyle/>
        <a:p>
          <a:endParaRPr lang="zh-CN" altLang="en-US"/>
        </a:p>
      </dgm:t>
    </dgm:pt>
    <dgm:pt modelId="{3AA78378-0561-4322-A407-3B6248479146}" type="pres">
      <dgm:prSet presAssocID="{3205F1EF-225A-4A34-824D-B5897B4FDFFF}" presName="root2" presStyleCnt="0"/>
      <dgm:spPr/>
    </dgm:pt>
    <dgm:pt modelId="{E1DD52EE-093F-4CE3-8332-116322F97076}" type="pres">
      <dgm:prSet presAssocID="{3205F1EF-225A-4A34-824D-B5897B4FDFFF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CB83533-34E3-4464-9DA1-F3C6309C9A30}" type="pres">
      <dgm:prSet presAssocID="{3205F1EF-225A-4A34-824D-B5897B4FDFFF}" presName="level3hierChild" presStyleCnt="0"/>
      <dgm:spPr/>
    </dgm:pt>
    <dgm:pt modelId="{3BCB9632-1B46-47EC-8E4B-7E3665CB5D1C}" type="pres">
      <dgm:prSet presAssocID="{B2D98460-55C6-4171-8215-EFD4949D544A}" presName="conn2-1" presStyleLbl="parChTrans1D3" presStyleIdx="2" presStyleCnt="3"/>
      <dgm:spPr/>
      <dgm:t>
        <a:bodyPr/>
        <a:lstStyle/>
        <a:p>
          <a:endParaRPr lang="zh-CN" altLang="en-US"/>
        </a:p>
      </dgm:t>
    </dgm:pt>
    <dgm:pt modelId="{D679A3DC-D239-4DCA-BCE2-B264206585C6}" type="pres">
      <dgm:prSet presAssocID="{B2D98460-55C6-4171-8215-EFD4949D544A}" presName="connTx" presStyleLbl="parChTrans1D3" presStyleIdx="2" presStyleCnt="3"/>
      <dgm:spPr/>
      <dgm:t>
        <a:bodyPr/>
        <a:lstStyle/>
        <a:p>
          <a:endParaRPr lang="zh-CN" altLang="en-US"/>
        </a:p>
      </dgm:t>
    </dgm:pt>
    <dgm:pt modelId="{0A116F61-31EE-4F38-9E2C-CC8D5C816D11}" type="pres">
      <dgm:prSet presAssocID="{750A3BD0-2C41-4598-BC9C-89E31EDCE55B}" presName="root2" presStyleCnt="0"/>
      <dgm:spPr/>
    </dgm:pt>
    <dgm:pt modelId="{DA22BD66-9C5E-43A5-A48F-9F0A08D9F92C}" type="pres">
      <dgm:prSet presAssocID="{750A3BD0-2C41-4598-BC9C-89E31EDCE55B}" presName="LevelTwoTextNod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37236E6-CEE4-45A9-A239-9B49FBCCCB82}" type="pres">
      <dgm:prSet presAssocID="{750A3BD0-2C41-4598-BC9C-89E31EDCE55B}" presName="level3hierChild" presStyleCnt="0"/>
      <dgm:spPr/>
    </dgm:pt>
  </dgm:ptLst>
  <dgm:cxnLst>
    <dgm:cxn modelId="{82F820D7-C0FA-4E8F-9F39-EE4AAA0817AE}" type="presOf" srcId="{4530EE7D-F557-4815-9ED2-EABC47F46978}" destId="{3C0D5057-54F2-42F8-ADAD-AA27A1CC1A1B}" srcOrd="0" destOrd="0" presId="urn:microsoft.com/office/officeart/2005/8/layout/hierarchy2#1"/>
    <dgm:cxn modelId="{3C62C76B-291C-494F-8827-A481AAC02410}" type="presOf" srcId="{4A6A0524-D9B7-4A37-8E78-5FE688BDCCE6}" destId="{FA61825B-C877-4D42-AAFB-0586288A9783}" srcOrd="0" destOrd="0" presId="urn:microsoft.com/office/officeart/2005/8/layout/hierarchy2#1"/>
    <dgm:cxn modelId="{B08A6258-FEB7-456D-BA98-C4A65B0FD6AF}" type="presOf" srcId="{AC2BFF99-DAE2-494A-88AB-85D75BC6D2EE}" destId="{C1833E64-0598-4ED8-B73B-4C820BB35531}" srcOrd="1" destOrd="0" presId="urn:microsoft.com/office/officeart/2005/8/layout/hierarchy2#1"/>
    <dgm:cxn modelId="{6162C1D0-A1EF-4898-A3B0-ED4D4957D4D9}" type="presOf" srcId="{43A1A533-9712-4107-9BDF-F946037072D9}" destId="{D5709B28-2246-4AE8-9617-DE11DDB8AA53}" srcOrd="0" destOrd="0" presId="urn:microsoft.com/office/officeart/2005/8/layout/hierarchy2#1"/>
    <dgm:cxn modelId="{EF538808-C96B-4662-9DEC-10B6D04D31F4}" type="presOf" srcId="{854FBFB3-ED65-4285-B6B3-74FB29A8058B}" destId="{664B91E3-956B-418C-ABCB-B8397E3B988C}" srcOrd="1" destOrd="0" presId="urn:microsoft.com/office/officeart/2005/8/layout/hierarchy2#1"/>
    <dgm:cxn modelId="{D839AED4-A90C-4603-895A-58264741481A}" type="presOf" srcId="{B2D98460-55C6-4171-8215-EFD4949D544A}" destId="{3BCB9632-1B46-47EC-8E4B-7E3665CB5D1C}" srcOrd="0" destOrd="0" presId="urn:microsoft.com/office/officeart/2005/8/layout/hierarchy2#1"/>
    <dgm:cxn modelId="{75BF8590-E4E3-4544-BDA3-F7958BAAC000}" type="presOf" srcId="{750A3BD0-2C41-4598-BC9C-89E31EDCE55B}" destId="{DA22BD66-9C5E-43A5-A48F-9F0A08D9F92C}" srcOrd="0" destOrd="0" presId="urn:microsoft.com/office/officeart/2005/8/layout/hierarchy2#1"/>
    <dgm:cxn modelId="{1B9EBE66-1281-4138-A664-9ED4AB58504F}" type="presOf" srcId="{AF11B2AE-E45B-4C50-B114-1C7585F4FB98}" destId="{1447E045-AD55-45C2-8595-74203404E164}" srcOrd="0" destOrd="0" presId="urn:microsoft.com/office/officeart/2005/8/layout/hierarchy2#1"/>
    <dgm:cxn modelId="{6238520F-58D9-46FB-A172-3A107C1225FF}" type="presOf" srcId="{E03995C6-E3E2-4827-9419-C5BCF04F5C74}" destId="{5777EECE-A646-4974-A4A5-405E8E6F5ACE}" srcOrd="1" destOrd="0" presId="urn:microsoft.com/office/officeart/2005/8/layout/hierarchy2#1"/>
    <dgm:cxn modelId="{998D1F71-5398-4AAD-81A5-C061191F1FF7}" type="presOf" srcId="{0605F139-5EF0-48E7-A091-192233D2011D}" destId="{24E3F4AB-32FB-4CE0-9DAC-FC4DD26B5900}" srcOrd="0" destOrd="0" presId="urn:microsoft.com/office/officeart/2005/8/layout/hierarchy2#1"/>
    <dgm:cxn modelId="{AD540069-13BB-48B4-B750-626EBC8191B5}" srcId="{EFE73B03-4D71-4565-8C52-4902BE6377A4}" destId="{0605F139-5EF0-48E7-A091-192233D2011D}" srcOrd="0" destOrd="0" parTransId="{2AFB1B2A-8749-4E5E-9CB9-0B60F81C46F8}" sibTransId="{E0FFEB56-236E-4FE9-83BF-31494E265D5A}"/>
    <dgm:cxn modelId="{848ED499-2A47-4346-B8EB-F6C5124A6022}" type="presOf" srcId="{3205F1EF-225A-4A34-824D-B5897B4FDFFF}" destId="{E1DD52EE-093F-4CE3-8332-116322F97076}" srcOrd="0" destOrd="0" presId="urn:microsoft.com/office/officeart/2005/8/layout/hierarchy2#1"/>
    <dgm:cxn modelId="{E83811F0-D55E-4EA0-AD76-9B155D0613E6}" srcId="{0605F139-5EF0-48E7-A091-192233D2011D}" destId="{3205F1EF-225A-4A34-824D-B5897B4FDFFF}" srcOrd="2" destOrd="0" parTransId="{854FBFB3-ED65-4285-B6B3-74FB29A8058B}" sibTransId="{E7D884C8-92A6-4FF5-8EA4-45479798E314}"/>
    <dgm:cxn modelId="{56DF72CC-7A33-4ABD-B27A-E701903FE034}" srcId="{0605F139-5EF0-48E7-A091-192233D2011D}" destId="{4530EE7D-F557-4815-9ED2-EABC47F46978}" srcOrd="0" destOrd="0" parTransId="{AC2BFF99-DAE2-494A-88AB-85D75BC6D2EE}" sibTransId="{B98A0394-6758-42EB-8D0E-4491BED52B6C}"/>
    <dgm:cxn modelId="{B0A12266-51A9-4308-A151-C47304A90938}" type="presOf" srcId="{B2D98460-55C6-4171-8215-EFD4949D544A}" destId="{D679A3DC-D239-4DCA-BCE2-B264206585C6}" srcOrd="1" destOrd="0" presId="urn:microsoft.com/office/officeart/2005/8/layout/hierarchy2#1"/>
    <dgm:cxn modelId="{E412F12F-3BAF-40FA-8C91-6838EB784A3A}" type="presOf" srcId="{2C2A4BF3-AA22-4080-9546-909CF9AC3ECB}" destId="{63712EDC-9AF8-41BC-8F72-ADF8D554FF07}" srcOrd="0" destOrd="0" presId="urn:microsoft.com/office/officeart/2005/8/layout/hierarchy2#1"/>
    <dgm:cxn modelId="{4A344D1C-5F2B-49DB-842A-6996D464719D}" srcId="{3205F1EF-225A-4A34-824D-B5897B4FDFFF}" destId="{750A3BD0-2C41-4598-BC9C-89E31EDCE55B}" srcOrd="0" destOrd="0" parTransId="{B2D98460-55C6-4171-8215-EFD4949D544A}" sibTransId="{CB6FC766-0DC3-478E-A1B1-4F5F78E0D88C}"/>
    <dgm:cxn modelId="{072B3ADA-EF5E-487F-A306-58A12AC79FF9}" type="presOf" srcId="{AC2BFF99-DAE2-494A-88AB-85D75BC6D2EE}" destId="{B47BD6C9-6D53-4A69-975F-9CF96E25F10F}" srcOrd="0" destOrd="0" presId="urn:microsoft.com/office/officeart/2005/8/layout/hierarchy2#1"/>
    <dgm:cxn modelId="{78011EB3-0803-440D-B585-989CBAE4AAC3}" srcId="{8EDC4987-10A0-4359-B926-E7CE7587EF21}" destId="{43A1A533-9712-4107-9BDF-F946037072D9}" srcOrd="0" destOrd="0" parTransId="{E03995C6-E3E2-4827-9419-C5BCF04F5C74}" sibTransId="{783DB700-D012-4988-8E27-77ECE945F9B5}"/>
    <dgm:cxn modelId="{443BCE46-0D0A-4C07-905D-7D34B12BC5CE}" srcId="{4530EE7D-F557-4815-9ED2-EABC47F46978}" destId="{2C2A4BF3-AA22-4080-9546-909CF9AC3ECB}" srcOrd="0" destOrd="0" parTransId="{4A6A0524-D9B7-4A37-8E78-5FE688BDCCE6}" sibTransId="{39CECE7E-7D7C-4022-9437-1E0813814145}"/>
    <dgm:cxn modelId="{22D8933E-9CC8-4562-899D-70EB1FD8B04B}" type="presOf" srcId="{AF11B2AE-E45B-4C50-B114-1C7585F4FB98}" destId="{618EA65B-D5BF-40AE-BED4-FEA4A5C5FCC5}" srcOrd="1" destOrd="0" presId="urn:microsoft.com/office/officeart/2005/8/layout/hierarchy2#1"/>
    <dgm:cxn modelId="{05876D01-2345-454B-A96F-A185BF2ED958}" type="presOf" srcId="{8EDC4987-10A0-4359-B926-E7CE7587EF21}" destId="{21DF1A5D-F090-47A8-BCAE-A4FCC505FE8C}" srcOrd="0" destOrd="0" presId="urn:microsoft.com/office/officeart/2005/8/layout/hierarchy2#1"/>
    <dgm:cxn modelId="{7F0A2AE6-15F1-409A-9299-F49F462007FB}" type="presOf" srcId="{E03995C6-E3E2-4827-9419-C5BCF04F5C74}" destId="{DDF014A6-851D-4212-8B99-66B691348B51}" srcOrd="0" destOrd="0" presId="urn:microsoft.com/office/officeart/2005/8/layout/hierarchy2#1"/>
    <dgm:cxn modelId="{B64AE3B6-117A-4712-B1DB-826093E2C771}" type="presOf" srcId="{854FBFB3-ED65-4285-B6B3-74FB29A8058B}" destId="{D52845F9-E4FF-4C3E-8F9B-E7A0EE98FB1E}" srcOrd="0" destOrd="0" presId="urn:microsoft.com/office/officeart/2005/8/layout/hierarchy2#1"/>
    <dgm:cxn modelId="{D9FDC1DD-3CD8-4B81-8E1F-03C4E17199E0}" type="presOf" srcId="{EFE73B03-4D71-4565-8C52-4902BE6377A4}" destId="{5FBAB40F-6011-4629-9B30-77C9439C91BF}" srcOrd="0" destOrd="0" presId="urn:microsoft.com/office/officeart/2005/8/layout/hierarchy2#1"/>
    <dgm:cxn modelId="{307A02AA-1610-4201-82F6-184EA93174E3}" type="presOf" srcId="{4A6A0524-D9B7-4A37-8E78-5FE688BDCCE6}" destId="{66B35CF0-1806-4E4A-8B50-99A64DECDBA9}" srcOrd="1" destOrd="0" presId="urn:microsoft.com/office/officeart/2005/8/layout/hierarchy2#1"/>
    <dgm:cxn modelId="{D8871507-42D1-4354-9867-A98B62DFCE15}" srcId="{0605F139-5EF0-48E7-A091-192233D2011D}" destId="{8EDC4987-10A0-4359-B926-E7CE7587EF21}" srcOrd="1" destOrd="0" parTransId="{AF11B2AE-E45B-4C50-B114-1C7585F4FB98}" sibTransId="{2809C35A-CBD5-4490-988C-1CC96524EF03}"/>
    <dgm:cxn modelId="{17920839-A266-414B-9A51-7BC665BB5974}" type="presParOf" srcId="{5FBAB40F-6011-4629-9B30-77C9439C91BF}" destId="{2332AA2E-A989-4175-BB73-78EA4C3BDB65}" srcOrd="0" destOrd="0" presId="urn:microsoft.com/office/officeart/2005/8/layout/hierarchy2#1"/>
    <dgm:cxn modelId="{942F2EE1-CEAB-427C-BE28-925C2C2E9962}" type="presParOf" srcId="{2332AA2E-A989-4175-BB73-78EA4C3BDB65}" destId="{24E3F4AB-32FB-4CE0-9DAC-FC4DD26B5900}" srcOrd="0" destOrd="0" presId="urn:microsoft.com/office/officeart/2005/8/layout/hierarchy2#1"/>
    <dgm:cxn modelId="{0DE5F6F2-F13E-4CB7-BE10-9FE8C7B8FFA7}" type="presParOf" srcId="{2332AA2E-A989-4175-BB73-78EA4C3BDB65}" destId="{44F25638-8073-4DA7-9390-5AC06A304565}" srcOrd="1" destOrd="0" presId="urn:microsoft.com/office/officeart/2005/8/layout/hierarchy2#1"/>
    <dgm:cxn modelId="{A227BD1C-D8DE-43DE-9511-72695CF99285}" type="presParOf" srcId="{44F25638-8073-4DA7-9390-5AC06A304565}" destId="{B47BD6C9-6D53-4A69-975F-9CF96E25F10F}" srcOrd="0" destOrd="0" presId="urn:microsoft.com/office/officeart/2005/8/layout/hierarchy2#1"/>
    <dgm:cxn modelId="{9F36A269-7947-40D7-B5E1-17E9326C6EBC}" type="presParOf" srcId="{B47BD6C9-6D53-4A69-975F-9CF96E25F10F}" destId="{C1833E64-0598-4ED8-B73B-4C820BB35531}" srcOrd="0" destOrd="0" presId="urn:microsoft.com/office/officeart/2005/8/layout/hierarchy2#1"/>
    <dgm:cxn modelId="{4AA147C5-80EA-4923-B6DC-AAB52155FD13}" type="presParOf" srcId="{44F25638-8073-4DA7-9390-5AC06A304565}" destId="{46F58ACF-5130-428E-B3EF-87D6FEC0C921}" srcOrd="1" destOrd="0" presId="urn:microsoft.com/office/officeart/2005/8/layout/hierarchy2#1"/>
    <dgm:cxn modelId="{2787FCC5-5587-489F-BF61-70C959F35208}" type="presParOf" srcId="{46F58ACF-5130-428E-B3EF-87D6FEC0C921}" destId="{3C0D5057-54F2-42F8-ADAD-AA27A1CC1A1B}" srcOrd="0" destOrd="0" presId="urn:microsoft.com/office/officeart/2005/8/layout/hierarchy2#1"/>
    <dgm:cxn modelId="{763D924B-D42F-4EA9-B079-742C725A17BA}" type="presParOf" srcId="{46F58ACF-5130-428E-B3EF-87D6FEC0C921}" destId="{48673F39-879C-4946-8DC7-FD68F0552920}" srcOrd="1" destOrd="0" presId="urn:microsoft.com/office/officeart/2005/8/layout/hierarchy2#1"/>
    <dgm:cxn modelId="{332ED0E6-C8C5-47D0-9182-E8647E94749E}" type="presParOf" srcId="{48673F39-879C-4946-8DC7-FD68F0552920}" destId="{FA61825B-C877-4D42-AAFB-0586288A9783}" srcOrd="0" destOrd="0" presId="urn:microsoft.com/office/officeart/2005/8/layout/hierarchy2#1"/>
    <dgm:cxn modelId="{8C0236CA-C275-4AF0-85EF-58446FC0CB3E}" type="presParOf" srcId="{FA61825B-C877-4D42-AAFB-0586288A9783}" destId="{66B35CF0-1806-4E4A-8B50-99A64DECDBA9}" srcOrd="0" destOrd="0" presId="urn:microsoft.com/office/officeart/2005/8/layout/hierarchy2#1"/>
    <dgm:cxn modelId="{E3AD3867-65E3-4A4D-8DA8-8A43FCBF5CE0}" type="presParOf" srcId="{48673F39-879C-4946-8DC7-FD68F0552920}" destId="{F95D7524-EA0E-4F9D-9D6F-B10856D5C83F}" srcOrd="1" destOrd="0" presId="urn:microsoft.com/office/officeart/2005/8/layout/hierarchy2#1"/>
    <dgm:cxn modelId="{67E9698D-E5DA-44EA-9D40-6AB0C8C1886B}" type="presParOf" srcId="{F95D7524-EA0E-4F9D-9D6F-B10856D5C83F}" destId="{63712EDC-9AF8-41BC-8F72-ADF8D554FF07}" srcOrd="0" destOrd="0" presId="urn:microsoft.com/office/officeart/2005/8/layout/hierarchy2#1"/>
    <dgm:cxn modelId="{4FEC7AAC-9865-4175-B567-9D144287E5C4}" type="presParOf" srcId="{F95D7524-EA0E-4F9D-9D6F-B10856D5C83F}" destId="{E0C65410-D9BC-4E23-87DE-EBBC54AD2166}" srcOrd="1" destOrd="0" presId="urn:microsoft.com/office/officeart/2005/8/layout/hierarchy2#1"/>
    <dgm:cxn modelId="{7DB5E615-EA7B-485E-A94C-FB285989C294}" type="presParOf" srcId="{44F25638-8073-4DA7-9390-5AC06A304565}" destId="{1447E045-AD55-45C2-8595-74203404E164}" srcOrd="2" destOrd="0" presId="urn:microsoft.com/office/officeart/2005/8/layout/hierarchy2#1"/>
    <dgm:cxn modelId="{3D26F0CE-EDBB-46AD-8998-7B0BE6360BF3}" type="presParOf" srcId="{1447E045-AD55-45C2-8595-74203404E164}" destId="{618EA65B-D5BF-40AE-BED4-FEA4A5C5FCC5}" srcOrd="0" destOrd="0" presId="urn:microsoft.com/office/officeart/2005/8/layout/hierarchy2#1"/>
    <dgm:cxn modelId="{006E40F0-DAF7-4A6A-812B-49843542B525}" type="presParOf" srcId="{44F25638-8073-4DA7-9390-5AC06A304565}" destId="{4595E155-62F0-4265-98DD-96251609E371}" srcOrd="3" destOrd="0" presId="urn:microsoft.com/office/officeart/2005/8/layout/hierarchy2#1"/>
    <dgm:cxn modelId="{7C7D270E-3520-4B3A-BD73-8E04E274D16E}" type="presParOf" srcId="{4595E155-62F0-4265-98DD-96251609E371}" destId="{21DF1A5D-F090-47A8-BCAE-A4FCC505FE8C}" srcOrd="0" destOrd="0" presId="urn:microsoft.com/office/officeart/2005/8/layout/hierarchy2#1"/>
    <dgm:cxn modelId="{4341C8E6-B8C4-4E86-A26A-50D0E9C054D2}" type="presParOf" srcId="{4595E155-62F0-4265-98DD-96251609E371}" destId="{2CA05B43-3A2D-4DE3-B869-E70BB2EBFD9F}" srcOrd="1" destOrd="0" presId="urn:microsoft.com/office/officeart/2005/8/layout/hierarchy2#1"/>
    <dgm:cxn modelId="{ED3728B1-4D37-4782-A57B-C9BDD19B68B9}" type="presParOf" srcId="{2CA05B43-3A2D-4DE3-B869-E70BB2EBFD9F}" destId="{DDF014A6-851D-4212-8B99-66B691348B51}" srcOrd="0" destOrd="0" presId="urn:microsoft.com/office/officeart/2005/8/layout/hierarchy2#1"/>
    <dgm:cxn modelId="{5936CEE8-696D-4B61-A10B-DDE69FE9229B}" type="presParOf" srcId="{DDF014A6-851D-4212-8B99-66B691348B51}" destId="{5777EECE-A646-4974-A4A5-405E8E6F5ACE}" srcOrd="0" destOrd="0" presId="urn:microsoft.com/office/officeart/2005/8/layout/hierarchy2#1"/>
    <dgm:cxn modelId="{8AF2E3D0-5B64-4BE6-802B-AB0FC089C85C}" type="presParOf" srcId="{2CA05B43-3A2D-4DE3-B869-E70BB2EBFD9F}" destId="{47F63477-F664-49A2-8454-86DDB2809429}" srcOrd="1" destOrd="0" presId="urn:microsoft.com/office/officeart/2005/8/layout/hierarchy2#1"/>
    <dgm:cxn modelId="{671D9DED-2DF4-4759-A33A-3F7A75BCD76D}" type="presParOf" srcId="{47F63477-F664-49A2-8454-86DDB2809429}" destId="{D5709B28-2246-4AE8-9617-DE11DDB8AA53}" srcOrd="0" destOrd="0" presId="urn:microsoft.com/office/officeart/2005/8/layout/hierarchy2#1"/>
    <dgm:cxn modelId="{217B780B-134B-4298-88B3-65B0DB5C6CAC}" type="presParOf" srcId="{47F63477-F664-49A2-8454-86DDB2809429}" destId="{68DD9229-B0EE-4500-AABC-420F3E4D5D6F}" srcOrd="1" destOrd="0" presId="urn:microsoft.com/office/officeart/2005/8/layout/hierarchy2#1"/>
    <dgm:cxn modelId="{98C1C830-F4F0-4B47-A831-EE87424BE984}" type="presParOf" srcId="{44F25638-8073-4DA7-9390-5AC06A304565}" destId="{D52845F9-E4FF-4C3E-8F9B-E7A0EE98FB1E}" srcOrd="4" destOrd="0" presId="urn:microsoft.com/office/officeart/2005/8/layout/hierarchy2#1"/>
    <dgm:cxn modelId="{6972510A-BC45-445E-BEF3-65D1D529BD45}" type="presParOf" srcId="{D52845F9-E4FF-4C3E-8F9B-E7A0EE98FB1E}" destId="{664B91E3-956B-418C-ABCB-B8397E3B988C}" srcOrd="0" destOrd="0" presId="urn:microsoft.com/office/officeart/2005/8/layout/hierarchy2#1"/>
    <dgm:cxn modelId="{6DF7DB3B-CC0A-4FAC-8357-4CEFE3B034B4}" type="presParOf" srcId="{44F25638-8073-4DA7-9390-5AC06A304565}" destId="{3AA78378-0561-4322-A407-3B6248479146}" srcOrd="5" destOrd="0" presId="urn:microsoft.com/office/officeart/2005/8/layout/hierarchy2#1"/>
    <dgm:cxn modelId="{780A8A4D-6996-4B36-A8BE-C350EC66CE21}" type="presParOf" srcId="{3AA78378-0561-4322-A407-3B6248479146}" destId="{E1DD52EE-093F-4CE3-8332-116322F97076}" srcOrd="0" destOrd="0" presId="urn:microsoft.com/office/officeart/2005/8/layout/hierarchy2#1"/>
    <dgm:cxn modelId="{457A5E07-9E31-4A67-9512-73038C0B2CBF}" type="presParOf" srcId="{3AA78378-0561-4322-A407-3B6248479146}" destId="{DCB83533-34E3-4464-9DA1-F3C6309C9A30}" srcOrd="1" destOrd="0" presId="urn:microsoft.com/office/officeart/2005/8/layout/hierarchy2#1"/>
    <dgm:cxn modelId="{5C1FDE23-92CC-43A4-94C4-05CED65E3939}" type="presParOf" srcId="{DCB83533-34E3-4464-9DA1-F3C6309C9A30}" destId="{3BCB9632-1B46-47EC-8E4B-7E3665CB5D1C}" srcOrd="0" destOrd="0" presId="urn:microsoft.com/office/officeart/2005/8/layout/hierarchy2#1"/>
    <dgm:cxn modelId="{A5B0249C-6333-469D-B549-602C5D4B86B9}" type="presParOf" srcId="{3BCB9632-1B46-47EC-8E4B-7E3665CB5D1C}" destId="{D679A3DC-D239-4DCA-BCE2-B264206585C6}" srcOrd="0" destOrd="0" presId="urn:microsoft.com/office/officeart/2005/8/layout/hierarchy2#1"/>
    <dgm:cxn modelId="{8B72A439-037D-4DDA-9E7D-3CB29068266B}" type="presParOf" srcId="{DCB83533-34E3-4464-9DA1-F3C6309C9A30}" destId="{0A116F61-31EE-4F38-9E2C-CC8D5C816D11}" srcOrd="1" destOrd="0" presId="urn:microsoft.com/office/officeart/2005/8/layout/hierarchy2#1"/>
    <dgm:cxn modelId="{2A3940BE-B237-43B9-AA19-31C6175E7B12}" type="presParOf" srcId="{0A116F61-31EE-4F38-9E2C-CC8D5C816D11}" destId="{DA22BD66-9C5E-43A5-A48F-9F0A08D9F92C}" srcOrd="0" destOrd="0" presId="urn:microsoft.com/office/officeart/2005/8/layout/hierarchy2#1"/>
    <dgm:cxn modelId="{F50FC977-5548-4BA2-8924-75775D0E38AC}" type="presParOf" srcId="{0A116F61-31EE-4F38-9E2C-CC8D5C816D11}" destId="{837236E6-CEE4-45A9-A239-9B49FBCCCB82}" srcOrd="1" destOrd="0" presId="urn:microsoft.com/office/officeart/2005/8/layout/hierarchy2#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#1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endSty" val="noArr"/>
                        <dgm:param type="begPts" val="midR"/>
                        <dgm:param type="endPts" val="midL"/>
                      </dgm:alg>
                    </dgm:if>
                    <dgm:else name="Name14">
                      <dgm:alg type="conn">
                        <dgm:param type="dim" val="1D"/>
                        <dgm:param type="endSty" val="noArr"/>
                        <dgm:param type="begPts" val="midL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F96656-EE90-4A14-A706-82AAC2727A1F}" type="datetimeFigureOut">
              <a:rPr lang="zh-CN" altLang="en-US" smtClean="0"/>
              <a:t>2020/4/4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E2CE60-B227-4098-9564-7CE17093D4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3573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pPr indent="268605"/>
            <a:r>
              <a:rPr lang="en-US" altLang="zh-CN" b="1" smtClean="0">
                <a:latin typeface="宋体" panose="02010600030101010101" pitchFamily="2" charset="-122"/>
              </a:rPr>
              <a:t>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pPr indent="268605"/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3500" y="1939954"/>
            <a:ext cx="182880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中物理</a:t>
            </a:r>
          </a:p>
        </p:txBody>
      </p:sp>
      <p:sp>
        <p:nvSpPr>
          <p:cNvPr id="15362" name="Shape 40"/>
          <p:cNvSpPr>
            <a:spLocks noChangeArrowheads="1"/>
          </p:cNvSpPr>
          <p:nvPr/>
        </p:nvSpPr>
        <p:spPr bwMode="auto">
          <a:xfrm>
            <a:off x="4997653" y="2220704"/>
            <a:ext cx="3078162" cy="502702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wrap="square" lIns="45719" rIns="45719">
            <a:spAutoFit/>
          </a:bodyPr>
          <a:lstStyle/>
          <a:p>
            <a:pPr algn="ctr"/>
            <a:r>
              <a:rPr lang="zh-CN" altLang="en-US" sz="4000" baseline="-25000" dirty="0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第十一章  第</a:t>
            </a:r>
            <a:r>
              <a:rPr lang="zh-CN" altLang="en-US" sz="4000" baseline="-250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一</a:t>
            </a:r>
            <a:r>
              <a:rPr lang="zh-CN" altLang="en-US" sz="4000" baseline="-25000" dirty="0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节</a:t>
            </a:r>
            <a:endParaRPr lang="zh-CN" altLang="en-US" sz="4000" baseline="-250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363" name="Shape 40"/>
          <p:cNvSpPr>
            <a:spLocks noChangeArrowheads="1"/>
          </p:cNvSpPr>
          <p:nvPr/>
        </p:nvSpPr>
        <p:spPr bwMode="auto">
          <a:xfrm>
            <a:off x="4429124" y="785800"/>
            <a:ext cx="4236720" cy="646331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wrap="square" lIns="45719" rIns="45719">
            <a:spAutoFit/>
          </a:bodyPr>
          <a:lstStyle/>
          <a:p>
            <a:r>
              <a:rPr lang="zh-CN" altLang="en-US" sz="5400" b="1" baseline="-25000" dirty="0">
                <a:solidFill>
                  <a:schemeClr val="accent3"/>
                </a:solidFill>
                <a:latin typeface="方正姚体" panose="02010601030101010101" charset="-122"/>
                <a:ea typeface="方正姚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教科版物理（初中）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999800" y="1820596"/>
            <a:ext cx="137473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000">
                <a:solidFill>
                  <a:srgbClr val="01457D"/>
                </a:solidFill>
                <a:latin typeface="方正幼线简体" panose="03000509000000000000" charset="-122"/>
                <a:ea typeface="方正幼线简体" panose="03000509000000000000" charset="-122"/>
                <a:cs typeface="方正幼线简体" panose="03000509000000000000" charset="-122"/>
                <a:sym typeface="Arial" panose="020B0604020202020204" pitchFamily="34" charset="0"/>
              </a:rPr>
              <a:t>（八年级）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16" y="540533"/>
            <a:ext cx="3722168" cy="3722168"/>
          </a:xfrm>
          <a:prstGeom prst="rect">
            <a:avLst/>
          </a:prstGeom>
        </p:spPr>
      </p:pic>
      <p:sp>
        <p:nvSpPr>
          <p:cNvPr id="9" name="Shape 40"/>
          <p:cNvSpPr>
            <a:spLocks noChangeArrowheads="1"/>
          </p:cNvSpPr>
          <p:nvPr/>
        </p:nvSpPr>
        <p:spPr bwMode="auto">
          <a:xfrm>
            <a:off x="5999800" y="2931789"/>
            <a:ext cx="1376329" cy="584775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wrap="square" lIns="45719" rIns="45719">
            <a:spAutoFit/>
          </a:bodyPr>
          <a:lstStyle/>
          <a:p>
            <a:r>
              <a:rPr lang="zh-CN" altLang="en-US" sz="4800" baseline="-250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杠 杆</a:t>
            </a:r>
            <a:endParaRPr lang="zh-CN" altLang="en-US" sz="4800" baseline="-25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7451901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2732406" y="375577"/>
            <a:ext cx="2160905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3.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杠杆平衡条件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84481" y="1169383"/>
            <a:ext cx="2051685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杠杆平衡条件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2396490" y="1149649"/>
            <a:ext cx="3768090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动力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微软雅黑" panose="020B0503020204020204" charset="-122"/>
                <a:cs typeface="+mn-cs"/>
                <a:sym typeface="+mn-ea"/>
              </a:rPr>
              <a:t>×动力臂</a:t>
            </a: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微软雅黑" panose="020B0503020204020204" charset="-122"/>
                <a:cs typeface="+mn-cs"/>
                <a:sym typeface="+mn-ea"/>
              </a:rPr>
              <a:t>=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微软雅黑" panose="020B0503020204020204" charset="-122"/>
                <a:cs typeface="+mn-cs"/>
                <a:sym typeface="+mn-ea"/>
              </a:rPr>
              <a:t>阻力×阻力臂</a:t>
            </a:r>
          </a:p>
        </p:txBody>
      </p:sp>
      <p:sp>
        <p:nvSpPr>
          <p:cNvPr id="3" name="AutoShape 12"/>
          <p:cNvSpPr>
            <a:spLocks noChangeArrowheads="1"/>
          </p:cNvSpPr>
          <p:nvPr/>
        </p:nvSpPr>
        <p:spPr bwMode="auto">
          <a:xfrm>
            <a:off x="284481" y="1831417"/>
            <a:ext cx="2051685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公       式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396490" y="1809774"/>
            <a:ext cx="1445265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F</a:t>
            </a:r>
            <a:r>
              <a:rPr kumimoji="0" lang="en-US" sz="2400" i="0" baseline="-2500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1</a:t>
            </a:r>
            <a:r>
              <a:rPr kumimoji="0" 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L</a:t>
            </a:r>
            <a:r>
              <a:rPr kumimoji="0" lang="en-US" sz="2400" i="0" u="none" strike="noStrike" cap="none" spc="0" normalizeH="0" baseline="-2500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1</a:t>
            </a:r>
            <a:r>
              <a:rPr kumimoji="0" 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=F</a:t>
            </a:r>
            <a:r>
              <a:rPr kumimoji="0" lang="en-US" sz="2400" i="0" u="none" strike="noStrike" cap="none" spc="0" normalizeH="0" baseline="-2500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2</a:t>
            </a:r>
            <a:r>
              <a:rPr kumimoji="0" 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L</a:t>
            </a:r>
            <a:r>
              <a:rPr kumimoji="0" lang="en-US" sz="2400" i="0" u="none" strike="noStrike" cap="none" spc="0" normalizeH="0" baseline="-2500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2</a:t>
            </a:r>
            <a:endParaRPr kumimoji="0" lang="en-US" sz="2400" i="0" u="none" strike="noStrike" cap="none" spc="0" normalizeH="0" baseline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7" name="AutoShape 12"/>
          <p:cNvSpPr>
            <a:spLocks noChangeArrowheads="1"/>
          </p:cNvSpPr>
          <p:nvPr/>
        </p:nvSpPr>
        <p:spPr bwMode="auto">
          <a:xfrm>
            <a:off x="327026" y="2571114"/>
            <a:ext cx="2051685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随讲随练</a:t>
            </a:r>
          </a:p>
        </p:txBody>
      </p:sp>
      <p:sp>
        <p:nvSpPr>
          <p:cNvPr id="20483" name="Rectangle 9"/>
          <p:cNvSpPr/>
          <p:nvPr/>
        </p:nvSpPr>
        <p:spPr>
          <a:xfrm>
            <a:off x="2396490" y="2390327"/>
            <a:ext cx="6642100" cy="1757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若物体重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60N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OA=40cm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OB=30cm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，图中杠杆在水平位置平衡时，弹簧测力计的拉力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是多大？</a:t>
            </a:r>
          </a:p>
        </p:txBody>
      </p:sp>
      <p:pic>
        <p:nvPicPr>
          <p:cNvPr id="20484" name="Picture 4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7025" y="3097558"/>
            <a:ext cx="1590040" cy="17212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3435351" y="3613182"/>
            <a:ext cx="755015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80N</a:t>
            </a:r>
          </a:p>
        </p:txBody>
      </p:sp>
    </p:spTree>
    <p:extLst>
      <p:ext uri="{BB962C8B-B14F-4D97-AF65-F5344CB8AC3E}">
        <p14:creationId xmlns:p14="http://schemas.microsoft.com/office/powerpoint/2010/main" val="1894317317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26" grpId="0" bldLvl="0" animBg="1"/>
      <p:bldP spid="3" grpId="0" bldLvl="0" animBg="1"/>
      <p:bldP spid="6" grpId="0" bldLvl="0" animBg="1"/>
      <p:bldP spid="7" grpId="0" bldLvl="0" animBg="1"/>
      <p:bldP spid="20483" grpId="0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2732405" y="375577"/>
            <a:ext cx="173863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杠杆分类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84481" y="1169383"/>
            <a:ext cx="2051685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一、省力杠杆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284480" y="1590157"/>
            <a:ext cx="6136640" cy="175630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微软雅黑" panose="020B0503020204020204" charset="-122"/>
                <a:cs typeface="+mn-cs"/>
                <a:sym typeface="+mn-ea"/>
              </a:rPr>
              <a:t>图中，动力臂</a:t>
            </a:r>
            <a:r>
              <a:rPr kumimoji="0" lang="zh-CN" altLang="en-US" sz="2400" i="0" u="sng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微软雅黑" panose="020B0503020204020204" charset="-122"/>
                <a:cs typeface="+mn-cs"/>
                <a:sym typeface="+mn-ea"/>
              </a:rPr>
              <a:t>     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微软雅黑" panose="020B0503020204020204" charset="-122"/>
                <a:cs typeface="+mn-cs"/>
                <a:sym typeface="+mn-ea"/>
              </a:rPr>
              <a:t>阻力臂，由杠杆平衡条件可知，杠杆平衡时，动力</a:t>
            </a:r>
            <a:r>
              <a:rPr kumimoji="0" lang="zh-CN" altLang="en-US" sz="2400" i="0" u="sng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微软雅黑" panose="020B0503020204020204" charset="-122"/>
                <a:cs typeface="+mn-cs"/>
                <a:sym typeface="+mn-ea"/>
              </a:rPr>
              <a:t>      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微软雅黑" panose="020B0503020204020204" charset="-122"/>
                <a:cs typeface="+mn-cs"/>
                <a:sym typeface="+mn-ea"/>
              </a:rPr>
              <a:t>阻力。用较小的动力就可以克服较大的阻力。</a:t>
            </a:r>
          </a:p>
        </p:txBody>
      </p:sp>
      <p:pic>
        <p:nvPicPr>
          <p:cNvPr id="7" name="图片 6" descr="WPQ[)G0]5H}]FW)V_[UMX(W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10350" y="864464"/>
            <a:ext cx="2324100" cy="2100687"/>
          </a:xfrm>
          <a:prstGeom prst="rect">
            <a:avLst/>
          </a:prstGeom>
        </p:spPr>
      </p:pic>
      <p:grpSp>
        <p:nvGrpSpPr>
          <p:cNvPr id="9" name="组合 14338"/>
          <p:cNvGrpSpPr/>
          <p:nvPr/>
        </p:nvGrpSpPr>
        <p:grpSpPr>
          <a:xfrm>
            <a:off x="1531303" y="3346141"/>
            <a:ext cx="6659562" cy="1733066"/>
            <a:chOff x="431" y="2169"/>
            <a:chExt cx="4880" cy="1038"/>
          </a:xfrm>
        </p:grpSpPr>
        <p:pic>
          <p:nvPicPr>
            <p:cNvPr id="16387" name="Picture 3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31" y="2186"/>
              <a:ext cx="2041" cy="1017"/>
            </a:xfrm>
            <a:prstGeom prst="rect">
              <a:avLst/>
            </a:prstGeom>
            <a:noFill/>
            <a:ln w="5715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pic>
          <p:nvPicPr>
            <p:cNvPr id="16388" name="Picture 6" descr="20101015025134349"/>
            <p:cNvPicPr>
              <a:picLocks noChangeAspect="1"/>
            </p:cNvPicPr>
            <p:nvPr/>
          </p:nvPicPr>
          <p:blipFill>
            <a:blip r:embed="rId5" cstate="print"/>
            <a:srcRect l="7445" r="3052" b="6317"/>
            <a:stretch>
              <a:fillRect/>
            </a:stretch>
          </p:blipFill>
          <p:spPr>
            <a:xfrm>
              <a:off x="2472" y="2169"/>
              <a:ext cx="1542" cy="1038"/>
            </a:xfrm>
            <a:prstGeom prst="rect">
              <a:avLst/>
            </a:prstGeom>
            <a:noFill/>
            <a:ln w="5715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pic>
          <p:nvPicPr>
            <p:cNvPr id="10" name="Picture 2"/>
            <p:cNvPicPr>
              <a:picLocks noChangeAspect="1"/>
            </p:cNvPicPr>
            <p:nvPr/>
          </p:nvPicPr>
          <p:blipFill>
            <a:blip r:embed="rId6" cstate="print"/>
            <a:srcRect l="12619"/>
            <a:stretch>
              <a:fillRect/>
            </a:stretch>
          </p:blipFill>
          <p:spPr>
            <a:xfrm>
              <a:off x="4046" y="2178"/>
              <a:ext cx="1265" cy="99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2" name="文本框 11"/>
          <p:cNvSpPr txBox="1"/>
          <p:nvPr/>
        </p:nvSpPr>
        <p:spPr>
          <a:xfrm>
            <a:off x="2155190" y="1685006"/>
            <a:ext cx="434340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/>
              </a:rPr>
              <a:t>&gt;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450590" y="2238187"/>
            <a:ext cx="434340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ea typeface="微软雅黑" panose="020B0503020204020204" charset="-122"/>
                <a:cs typeface="Arial" panose="020B0604020202020204" pitchFamily="34" charset="0"/>
                <a:sym typeface="Arial" panose="020B0604020202020204"/>
              </a:rPr>
              <a:t>&lt;</a:t>
            </a:r>
          </a:p>
        </p:txBody>
      </p:sp>
      <p:sp>
        <p:nvSpPr>
          <p:cNvPr id="14" name="圆角矩形标注 13"/>
          <p:cNvSpPr/>
          <p:nvPr/>
        </p:nvSpPr>
        <p:spPr>
          <a:xfrm>
            <a:off x="210820" y="4071659"/>
            <a:ext cx="1066800" cy="407749"/>
          </a:xfrm>
          <a:prstGeom prst="wedgeRoundRectCallout">
            <a:avLst>
              <a:gd name="adj1" fmla="val 68750"/>
              <a:gd name="adj2" fmla="val -27551"/>
              <a:gd name="adj3" fmla="val 16667"/>
            </a:avLst>
          </a:prstGeom>
          <a:solidFill>
            <a:srgbClr val="FFFFFF"/>
          </a:solidFill>
          <a:ln w="28575" cap="flat" cmpd="sng">
            <a:solidFill>
              <a:srgbClr val="01457D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省力杠杆</a:t>
            </a:r>
          </a:p>
        </p:txBody>
      </p:sp>
    </p:spTree>
    <p:extLst>
      <p:ext uri="{BB962C8B-B14F-4D97-AF65-F5344CB8AC3E}">
        <p14:creationId xmlns:p14="http://schemas.microsoft.com/office/powerpoint/2010/main" val="3955362915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26" grpId="0" bldLvl="0" animBg="1"/>
      <p:bldP spid="12" grpId="0" animBg="1"/>
      <p:bldP spid="13" grpId="0" bldLvl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2732405" y="375577"/>
            <a:ext cx="173863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杠杆分类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84481" y="1169383"/>
            <a:ext cx="2051685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二、费力杠杆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284480" y="1590157"/>
            <a:ext cx="6136640" cy="175630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微软雅黑" panose="020B0503020204020204" charset="-122"/>
                <a:cs typeface="+mn-cs"/>
                <a:sym typeface="+mn-ea"/>
              </a:rPr>
              <a:t>图中，动力臂</a:t>
            </a:r>
            <a:r>
              <a:rPr kumimoji="0" lang="zh-CN" altLang="en-US" sz="2400" i="0" u="sng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微软雅黑" panose="020B0503020204020204" charset="-122"/>
                <a:cs typeface="+mn-cs"/>
                <a:sym typeface="+mn-ea"/>
              </a:rPr>
              <a:t>     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微软雅黑" panose="020B0503020204020204" charset="-122"/>
                <a:cs typeface="+mn-cs"/>
                <a:sym typeface="+mn-ea"/>
              </a:rPr>
              <a:t>阻力臂，由杠杆平衡条件可知，杠杆平衡时，动力</a:t>
            </a:r>
            <a:r>
              <a:rPr kumimoji="0" lang="zh-CN" altLang="en-US" sz="2400" i="0" u="sng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微软雅黑" panose="020B0503020204020204" charset="-122"/>
                <a:cs typeface="+mn-cs"/>
                <a:sym typeface="+mn-ea"/>
              </a:rPr>
              <a:t>      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微软雅黑" panose="020B0503020204020204" charset="-122"/>
                <a:cs typeface="+mn-cs"/>
                <a:sym typeface="+mn-ea"/>
              </a:rPr>
              <a:t>阻力。用较小的动力就可以克服较大的阻力。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427730" y="2238187"/>
            <a:ext cx="434340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/>
              </a:rPr>
              <a:t>&gt;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183130" y="1700921"/>
            <a:ext cx="434340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ea typeface="微软雅黑" panose="020B0503020204020204" charset="-122"/>
                <a:cs typeface="Arial" panose="020B0604020202020204" pitchFamily="34" charset="0"/>
                <a:sym typeface="Arial" panose="020B0604020202020204"/>
              </a:rPr>
              <a:t>&lt;</a:t>
            </a:r>
          </a:p>
        </p:txBody>
      </p:sp>
      <p:sp>
        <p:nvSpPr>
          <p:cNvPr id="14" name="圆角矩形标注 13"/>
          <p:cNvSpPr/>
          <p:nvPr/>
        </p:nvSpPr>
        <p:spPr>
          <a:xfrm>
            <a:off x="210820" y="4071661"/>
            <a:ext cx="1066800" cy="407745"/>
          </a:xfrm>
          <a:prstGeom prst="wedgeRoundRectCallout">
            <a:avLst>
              <a:gd name="adj1" fmla="val 68750"/>
              <a:gd name="adj2" fmla="val -27551"/>
              <a:gd name="adj3" fmla="val 16667"/>
            </a:avLst>
          </a:prstGeom>
          <a:solidFill>
            <a:srgbClr val="FFFFFF"/>
          </a:solidFill>
          <a:ln w="28575" cap="flat" cmpd="sng">
            <a:solidFill>
              <a:srgbClr val="01457D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费力杠杆</a:t>
            </a:r>
          </a:p>
        </p:txBody>
      </p:sp>
      <p:pic>
        <p:nvPicPr>
          <p:cNvPr id="3" name="图片 2" descr="7H6B6I4AKFO_HWK14[}PN$C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89701" y="1169382"/>
            <a:ext cx="2548255" cy="2017933"/>
          </a:xfrm>
          <a:prstGeom prst="rect">
            <a:avLst/>
          </a:prstGeom>
        </p:spPr>
      </p:pic>
      <p:grpSp>
        <p:nvGrpSpPr>
          <p:cNvPr id="6" name="组合 14343"/>
          <p:cNvGrpSpPr/>
          <p:nvPr/>
        </p:nvGrpSpPr>
        <p:grpSpPr>
          <a:xfrm>
            <a:off x="1864361" y="3445764"/>
            <a:ext cx="6059805" cy="1462205"/>
            <a:chOff x="476" y="2160"/>
            <a:chExt cx="4763" cy="1080"/>
          </a:xfrm>
        </p:grpSpPr>
        <p:pic>
          <p:nvPicPr>
            <p:cNvPr id="16392" name="Picture 3"/>
            <p:cNvPicPr>
              <a:picLocks noChangeAspect="1"/>
            </p:cNvPicPr>
            <p:nvPr/>
          </p:nvPicPr>
          <p:blipFill>
            <a:blip r:embed="rId4" cstate="print"/>
            <a:srcRect l="9166" t="23882" b="22653"/>
            <a:stretch>
              <a:fillRect/>
            </a:stretch>
          </p:blipFill>
          <p:spPr>
            <a:xfrm>
              <a:off x="476" y="2251"/>
              <a:ext cx="1624" cy="928"/>
            </a:xfrm>
            <a:prstGeom prst="rect">
              <a:avLst/>
            </a:prstGeom>
            <a:noFill/>
            <a:ln w="5715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pic>
          <p:nvPicPr>
            <p:cNvPr id="16393" name="Picture 4" descr="48650_125717525062T4"/>
            <p:cNvPicPr>
              <a:picLocks noChangeAspect="1"/>
            </p:cNvPicPr>
            <p:nvPr/>
          </p:nvPicPr>
          <p:blipFill>
            <a:blip r:embed="rId5" cstate="print"/>
            <a:srcRect l="13760" t="33858" r="28700" b="25040"/>
            <a:stretch>
              <a:fillRect/>
            </a:stretch>
          </p:blipFill>
          <p:spPr>
            <a:xfrm>
              <a:off x="2200" y="2224"/>
              <a:ext cx="1588" cy="96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394" name="Picture 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82" y="2160"/>
              <a:ext cx="1357" cy="108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504751386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26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2732405" y="375577"/>
            <a:ext cx="173863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杠杆分类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84481" y="1169383"/>
            <a:ext cx="2051685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三、等臂杠杆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284480" y="1590157"/>
            <a:ext cx="6136640" cy="175630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微软雅黑" panose="020B0503020204020204" charset="-122"/>
                <a:cs typeface="+mn-cs"/>
                <a:sym typeface="+mn-ea"/>
              </a:rPr>
              <a:t>图中，动力臂</a:t>
            </a:r>
            <a:r>
              <a:rPr kumimoji="0" lang="zh-CN" altLang="en-US" sz="2400" i="0" u="sng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微软雅黑" panose="020B0503020204020204" charset="-122"/>
                <a:cs typeface="+mn-cs"/>
                <a:sym typeface="+mn-ea"/>
              </a:rPr>
              <a:t>     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微软雅黑" panose="020B0503020204020204" charset="-122"/>
                <a:cs typeface="+mn-cs"/>
                <a:sym typeface="+mn-ea"/>
              </a:rPr>
              <a:t>阻力臂，由杠杆平衡条件可知，杠杆平衡时，动力</a:t>
            </a:r>
            <a:r>
              <a:rPr kumimoji="0" lang="zh-CN" altLang="en-US" sz="2400" i="0" u="sng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微软雅黑" panose="020B0503020204020204" charset="-122"/>
                <a:cs typeface="+mn-cs"/>
                <a:sym typeface="+mn-ea"/>
              </a:rPr>
              <a:t>      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微软雅黑" panose="020B0503020204020204" charset="-122"/>
                <a:cs typeface="+mn-cs"/>
                <a:sym typeface="+mn-ea"/>
              </a:rPr>
              <a:t>阻力。用较小的动力就可以克服较大的阻力。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427730" y="2238187"/>
            <a:ext cx="434340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/>
              </a:rPr>
              <a:t>=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183130" y="1700921"/>
            <a:ext cx="434340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ea typeface="微软雅黑" panose="020B0503020204020204" charset="-122"/>
                <a:cs typeface="Arial" panose="020B0604020202020204" pitchFamily="34" charset="0"/>
                <a:sym typeface="Arial" panose="020B0604020202020204"/>
              </a:rPr>
              <a:t>=</a:t>
            </a:r>
          </a:p>
        </p:txBody>
      </p:sp>
      <p:sp>
        <p:nvSpPr>
          <p:cNvPr id="14" name="圆角矩形标注 13"/>
          <p:cNvSpPr/>
          <p:nvPr/>
        </p:nvSpPr>
        <p:spPr>
          <a:xfrm>
            <a:off x="210820" y="4071661"/>
            <a:ext cx="1066800" cy="407745"/>
          </a:xfrm>
          <a:prstGeom prst="wedgeRoundRectCallout">
            <a:avLst>
              <a:gd name="adj1" fmla="val 68750"/>
              <a:gd name="adj2" fmla="val -27551"/>
              <a:gd name="adj3" fmla="val 16667"/>
            </a:avLst>
          </a:prstGeom>
          <a:solidFill>
            <a:srgbClr val="FFFFFF"/>
          </a:solidFill>
          <a:ln w="28575" cap="flat" cmpd="sng">
            <a:solidFill>
              <a:srgbClr val="01457D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等臂杠杆</a:t>
            </a:r>
          </a:p>
        </p:txBody>
      </p:sp>
      <p:pic>
        <p:nvPicPr>
          <p:cNvPr id="7" name="图片 6" descr="%UX@Y1DNN_U]659[LOJJM3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99531" y="1408097"/>
            <a:ext cx="2638425" cy="1938361"/>
          </a:xfrm>
          <a:prstGeom prst="rect">
            <a:avLst/>
          </a:prstGeom>
        </p:spPr>
      </p:pic>
      <p:pic>
        <p:nvPicPr>
          <p:cNvPr id="9" name="图片 8" descr="VP{{N`{KZ5`EZ`ES5NO}%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85290" y="3346458"/>
            <a:ext cx="4572000" cy="1727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679684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26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2732405" y="375577"/>
            <a:ext cx="173863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课堂练习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754495" y="1178295"/>
            <a:ext cx="434340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ea typeface="微软雅黑" panose="020B0503020204020204" charset="-122"/>
                <a:cs typeface="Arial" panose="020B0604020202020204" pitchFamily="34" charset="0"/>
                <a:sym typeface="Arial" panose="020B0604020202020204"/>
              </a:rPr>
              <a:t>C</a:t>
            </a:r>
          </a:p>
        </p:txBody>
      </p:sp>
      <p:sp>
        <p:nvSpPr>
          <p:cNvPr id="18433" name="TextBox 1"/>
          <p:cNvSpPr txBox="1"/>
          <p:nvPr/>
        </p:nvSpPr>
        <p:spPr>
          <a:xfrm>
            <a:off x="327025" y="1084082"/>
            <a:ext cx="7482840" cy="55445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下列工具在正常使用时，属于费力杠杆的是（   ）。 </a:t>
            </a:r>
          </a:p>
        </p:txBody>
      </p:sp>
      <p:pic>
        <p:nvPicPr>
          <p:cNvPr id="18437" name="图片 16390" descr="30986214_3d9fae"/>
          <p:cNvPicPr>
            <a:picLocks noChangeAspect="1"/>
          </p:cNvPicPr>
          <p:nvPr/>
        </p:nvPicPr>
        <p:blipFill>
          <a:blip r:embed="rId4" cstate="print">
            <a:grayscl/>
          </a:blip>
          <a:srcRect l="20792" r="14958" b="20866"/>
          <a:stretch>
            <a:fillRect/>
          </a:stretch>
        </p:blipFill>
        <p:spPr>
          <a:xfrm>
            <a:off x="474980" y="1846695"/>
            <a:ext cx="1788160" cy="14494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图片 16388" descr="OE05643-4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69870" y="1734659"/>
            <a:ext cx="1663700" cy="157296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8" name="图片 1639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37126" y="1812320"/>
            <a:ext cx="1744345" cy="1517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6" name="图片 16389" descr="195452091"/>
          <p:cNvPicPr>
            <a:picLocks noChangeAspect="1"/>
          </p:cNvPicPr>
          <p:nvPr/>
        </p:nvPicPr>
        <p:blipFill>
          <a:blip r:embed="rId7" cstate="print">
            <a:grayscl/>
          </a:blip>
          <a:stretch>
            <a:fillRect/>
          </a:stretch>
        </p:blipFill>
        <p:spPr>
          <a:xfrm>
            <a:off x="7189470" y="1734658"/>
            <a:ext cx="1358900" cy="156151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4" name="TextBox 7"/>
          <p:cNvSpPr txBox="1"/>
          <p:nvPr/>
        </p:nvSpPr>
        <p:spPr>
          <a:xfrm>
            <a:off x="777241" y="3329589"/>
            <a:ext cx="1197764" cy="40011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defTabSz="914400">
              <a:tabLst>
                <a:tab pos="1254125" algn="l"/>
              </a:tabLst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启瓶器</a:t>
            </a:r>
          </a:p>
        </p:txBody>
      </p:sp>
      <p:sp>
        <p:nvSpPr>
          <p:cNvPr id="18439" name="TextBox 7"/>
          <p:cNvSpPr txBox="1"/>
          <p:nvPr/>
        </p:nvSpPr>
        <p:spPr>
          <a:xfrm>
            <a:off x="2891474" y="3329907"/>
            <a:ext cx="1433406" cy="40011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切纸铡刀</a:t>
            </a:r>
          </a:p>
        </p:txBody>
      </p:sp>
      <p:sp>
        <p:nvSpPr>
          <p:cNvPr id="18440" name="TextBox 7"/>
          <p:cNvSpPr txBox="1"/>
          <p:nvPr/>
        </p:nvSpPr>
        <p:spPr>
          <a:xfrm>
            <a:off x="5103813" y="3329907"/>
            <a:ext cx="1188146" cy="40011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食品夹</a:t>
            </a:r>
          </a:p>
        </p:txBody>
      </p:sp>
      <p:sp>
        <p:nvSpPr>
          <p:cNvPr id="18441" name="TextBox 7"/>
          <p:cNvSpPr txBox="1"/>
          <p:nvPr/>
        </p:nvSpPr>
        <p:spPr>
          <a:xfrm>
            <a:off x="7188836" y="3307627"/>
            <a:ext cx="1194814" cy="40011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羊角锤</a:t>
            </a:r>
          </a:p>
        </p:txBody>
      </p:sp>
    </p:spTree>
    <p:extLst>
      <p:ext uri="{BB962C8B-B14F-4D97-AF65-F5344CB8AC3E}">
        <p14:creationId xmlns:p14="http://schemas.microsoft.com/office/powerpoint/2010/main" val="3994693800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1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8433" grpId="0"/>
      <p:bldP spid="18434" grpId="0"/>
      <p:bldP spid="18439" grpId="0"/>
      <p:bldP spid="18440" grpId="0"/>
      <p:bldP spid="1844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2732405" y="375577"/>
            <a:ext cx="173863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课堂练习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565910" y="2273199"/>
            <a:ext cx="434340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ea typeface="微软雅黑" panose="020B0503020204020204" charset="-122"/>
                <a:cs typeface="Arial" panose="020B0604020202020204" pitchFamily="34" charset="0"/>
                <a:sym typeface="Arial" panose="020B0604020202020204"/>
              </a:rPr>
              <a:t>B</a:t>
            </a:r>
          </a:p>
        </p:txBody>
      </p:sp>
      <p:sp>
        <p:nvSpPr>
          <p:cNvPr id="19457" name="Text Box 2"/>
          <p:cNvSpPr txBox="1"/>
          <p:nvPr/>
        </p:nvSpPr>
        <p:spPr>
          <a:xfrm>
            <a:off x="327026" y="1001328"/>
            <a:ext cx="6603365" cy="3979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如图所示，分别沿力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</a:t>
            </a:r>
            <a:r>
              <a:rPr lang="en-US" altLang="zh-CN" sz="2400" baseline="-25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</a:t>
            </a:r>
            <a:r>
              <a:rPr lang="en-US" altLang="zh-CN" sz="2400" baseline="-25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</a:t>
            </a:r>
            <a:r>
              <a:rPr lang="en-US" altLang="zh-CN" sz="2400" baseline="-25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、的方向用力，使杠杆平衡，关于三个力的大小，下 列说法正确的是（   ）。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沿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</a:t>
            </a:r>
            <a:r>
              <a:rPr lang="en-US" altLang="zh-CN" sz="2400" baseline="-25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方向的力最小；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沿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</a:t>
            </a:r>
            <a:r>
              <a:rPr lang="en-US" altLang="zh-CN" sz="2400" baseline="-25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方向的力最小；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沿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</a:t>
            </a:r>
            <a:r>
              <a:rPr lang="en-US" altLang="zh-CN" sz="2400" baseline="-25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方向的力最小；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三个力的大小相等</a:t>
            </a:r>
          </a:p>
        </p:txBody>
      </p:sp>
      <p:sp>
        <p:nvSpPr>
          <p:cNvPr id="19459" name="Rectangle 4"/>
          <p:cNvSpPr/>
          <p:nvPr/>
        </p:nvSpPr>
        <p:spPr>
          <a:xfrm>
            <a:off x="6806037" y="3581400"/>
            <a:ext cx="463197" cy="271462"/>
          </a:xfrm>
          <a:prstGeom prst="rect">
            <a:avLst/>
          </a:prstGeom>
          <a:noFill/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t"/>
          <a:lstStyle/>
          <a:p>
            <a:pPr algn="just"/>
            <a:r>
              <a:rPr lang="en-US" altLang="zh-CN" sz="1495" b="1" i="1" dirty="0"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en-US" altLang="zh-CN" sz="1495" b="1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endParaRPr lang="en-US" altLang="zh-CN" sz="1495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9460" name="Group 5"/>
          <p:cNvGrpSpPr/>
          <p:nvPr/>
        </p:nvGrpSpPr>
        <p:grpSpPr>
          <a:xfrm>
            <a:off x="4991254" y="2975373"/>
            <a:ext cx="2123581" cy="1216818"/>
            <a:chOff x="3411" y="2590"/>
            <a:chExt cx="1788" cy="1022"/>
          </a:xfrm>
        </p:grpSpPr>
        <p:sp>
          <p:nvSpPr>
            <p:cNvPr id="19461" name="Rectangle 6"/>
            <p:cNvSpPr/>
            <p:nvPr/>
          </p:nvSpPr>
          <p:spPr>
            <a:xfrm>
              <a:off x="4528" y="2719"/>
              <a:ext cx="243" cy="287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0" tIns="0" rIns="0" bIns="0" anchor="t"/>
            <a:lstStyle/>
            <a:p>
              <a:pPr algn="just"/>
              <a:r>
                <a:rPr lang="en-US" altLang="zh-CN" sz="1495" b="1" dirty="0">
                  <a:latin typeface="EU-BX"/>
                  <a:ea typeface="EU-BX"/>
                </a:rPr>
                <a:t>F</a:t>
              </a:r>
              <a:r>
                <a:rPr lang="en-US" altLang="zh-CN" sz="1495" b="1" baseline="-25000" dirty="0"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en-US" altLang="zh-CN" sz="1495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9462" name="Group 7"/>
            <p:cNvGrpSpPr/>
            <p:nvPr/>
          </p:nvGrpSpPr>
          <p:grpSpPr>
            <a:xfrm rot="5400000">
              <a:off x="3298" y="2698"/>
              <a:ext cx="293" cy="72"/>
              <a:chOff x="7369" y="3110"/>
              <a:chExt cx="2053" cy="211"/>
            </a:xfrm>
          </p:grpSpPr>
          <p:sp>
            <p:nvSpPr>
              <p:cNvPr id="19463" name="Rectangle 8" descr="浅色下对角线"/>
              <p:cNvSpPr/>
              <p:nvPr/>
            </p:nvSpPr>
            <p:spPr>
              <a:xfrm>
                <a:off x="7369" y="3110"/>
                <a:ext cx="2021" cy="211"/>
              </a:xfrm>
              <a:prstGeom prst="rect">
                <a:avLst/>
              </a:prstGeom>
              <a:pattFill prst="ltDnDiag">
                <a:fgClr>
                  <a:srgbClr val="000000"/>
                </a:fgClr>
                <a:bgClr>
                  <a:srgbClr val="FFFFFF"/>
                </a:bgClr>
              </a:pattFill>
              <a:ln w="9525" cap="flat" cmpd="sng">
                <a:solidFill>
                  <a:srgbClr val="FFFF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10800000" vert="eaVert" anchor="t"/>
              <a:lstStyle/>
              <a:p>
                <a:endParaRPr lang="zh-CN" altLang="zh-CN" sz="1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9464" name="Line 9" descr="浅色下对角线"/>
              <p:cNvSpPr/>
              <p:nvPr/>
            </p:nvSpPr>
            <p:spPr>
              <a:xfrm flipV="1">
                <a:off x="7386" y="3114"/>
                <a:ext cx="2036" cy="1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19465" name="AutoShape 10"/>
            <p:cNvSpPr/>
            <p:nvPr/>
          </p:nvSpPr>
          <p:spPr>
            <a:xfrm rot="1742235">
              <a:off x="3425" y="3009"/>
              <a:ext cx="1271" cy="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zh-CN" sz="1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9466" name="Group 11"/>
            <p:cNvGrpSpPr/>
            <p:nvPr/>
          </p:nvGrpSpPr>
          <p:grpSpPr>
            <a:xfrm>
              <a:off x="3452" y="2714"/>
              <a:ext cx="97" cy="92"/>
              <a:chOff x="3494" y="2430"/>
              <a:chExt cx="434" cy="434"/>
            </a:xfrm>
          </p:grpSpPr>
          <p:sp>
            <p:nvSpPr>
              <p:cNvPr id="19467" name="Oval 12"/>
              <p:cNvSpPr/>
              <p:nvPr/>
            </p:nvSpPr>
            <p:spPr>
              <a:xfrm>
                <a:off x="3494" y="2430"/>
                <a:ext cx="434" cy="434"/>
              </a:xfrm>
              <a:prstGeom prst="ellipse">
                <a:avLst/>
              </a:prstGeom>
              <a:noFill/>
              <a:ln w="9525">
                <a:noFill/>
              </a:ln>
            </p:spPr>
            <p:txBody>
              <a:bodyPr anchor="t"/>
              <a:lstStyle/>
              <a:p>
                <a:endParaRPr lang="zh-CN" altLang="zh-CN" sz="1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9468" name="Oval 13"/>
              <p:cNvSpPr/>
              <p:nvPr/>
            </p:nvSpPr>
            <p:spPr>
              <a:xfrm>
                <a:off x="3658" y="2595"/>
                <a:ext cx="104" cy="104"/>
              </a:xfrm>
              <a:prstGeom prst="ellipse">
                <a:avLst/>
              </a:pr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zh-CN" sz="1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9469" name="Line 14"/>
            <p:cNvSpPr/>
            <p:nvPr/>
          </p:nvSpPr>
          <p:spPr>
            <a:xfrm>
              <a:off x="4629" y="3329"/>
              <a:ext cx="365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sm" len="lg"/>
            </a:ln>
          </p:spPr>
        </p:sp>
        <p:sp>
          <p:nvSpPr>
            <p:cNvPr id="19470" name="Line 15"/>
            <p:cNvSpPr/>
            <p:nvPr/>
          </p:nvSpPr>
          <p:spPr>
            <a:xfrm flipV="1">
              <a:off x="4619" y="2932"/>
              <a:ext cx="0" cy="397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sm" len="lg"/>
            </a:ln>
          </p:spPr>
        </p:sp>
        <p:sp>
          <p:nvSpPr>
            <p:cNvPr id="19471" name="Line 16"/>
            <p:cNvSpPr/>
            <p:nvPr/>
          </p:nvSpPr>
          <p:spPr>
            <a:xfrm flipV="1">
              <a:off x="4619" y="2966"/>
              <a:ext cx="239" cy="363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sm" len="lg"/>
            </a:ln>
          </p:spPr>
        </p:sp>
        <p:sp>
          <p:nvSpPr>
            <p:cNvPr id="19472" name="Rectangle 17"/>
            <p:cNvSpPr/>
            <p:nvPr/>
          </p:nvSpPr>
          <p:spPr>
            <a:xfrm>
              <a:off x="4903" y="2782"/>
              <a:ext cx="296" cy="236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0" tIns="0" rIns="0" bIns="0" anchor="t"/>
            <a:lstStyle/>
            <a:p>
              <a:pPr algn="just"/>
              <a:r>
                <a:rPr lang="en-US" altLang="zh-CN" sz="1495" b="1" dirty="0">
                  <a:latin typeface="EU-BX"/>
                  <a:ea typeface="EU-BX"/>
                </a:rPr>
                <a:t>F</a:t>
              </a:r>
              <a:r>
                <a:rPr lang="en-US" altLang="zh-CN" sz="1495" b="1" baseline="-25000" dirty="0"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endParaRPr lang="en-US" altLang="zh-CN" sz="1495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9473" name="Group 18"/>
            <p:cNvGrpSpPr/>
            <p:nvPr/>
          </p:nvGrpSpPr>
          <p:grpSpPr>
            <a:xfrm>
              <a:off x="3836" y="3042"/>
              <a:ext cx="223" cy="570"/>
              <a:chOff x="2596" y="2415"/>
              <a:chExt cx="300" cy="810"/>
            </a:xfrm>
          </p:grpSpPr>
          <p:sp>
            <p:nvSpPr>
              <p:cNvPr id="19474" name="Line 19"/>
              <p:cNvSpPr/>
              <p:nvPr/>
            </p:nvSpPr>
            <p:spPr>
              <a:xfrm>
                <a:off x="2744" y="2415"/>
                <a:ext cx="0" cy="63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75" name="Rectangle 20"/>
              <p:cNvSpPr/>
              <p:nvPr/>
            </p:nvSpPr>
            <p:spPr>
              <a:xfrm>
                <a:off x="2596" y="2985"/>
                <a:ext cx="300" cy="240"/>
              </a:xfrm>
              <a:prstGeom prst="rect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zh-CN" sz="1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54293" name="Line 21"/>
          <p:cNvSpPr/>
          <p:nvPr/>
        </p:nvSpPr>
        <p:spPr>
          <a:xfrm flipV="1">
            <a:off x="6427164" y="2733675"/>
            <a:ext cx="0" cy="701279"/>
          </a:xfrm>
          <a:prstGeom prst="line">
            <a:avLst/>
          </a:prstGeom>
          <a:ln w="28575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54294" name="Line 22"/>
          <p:cNvSpPr/>
          <p:nvPr/>
        </p:nvSpPr>
        <p:spPr>
          <a:xfrm flipH="1">
            <a:off x="6230010" y="3813572"/>
            <a:ext cx="216159" cy="323850"/>
          </a:xfrm>
          <a:prstGeom prst="line">
            <a:avLst/>
          </a:prstGeom>
          <a:ln w="28575" cap="flat" cmpd="sng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54295" name="Line 23"/>
          <p:cNvSpPr/>
          <p:nvPr/>
        </p:nvSpPr>
        <p:spPr>
          <a:xfrm flipH="1">
            <a:off x="4845168" y="3857625"/>
            <a:ext cx="1562994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54296" name="Line 24"/>
          <p:cNvSpPr/>
          <p:nvPr/>
        </p:nvSpPr>
        <p:spPr>
          <a:xfrm>
            <a:off x="5061327" y="3165872"/>
            <a:ext cx="1346835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54297" name="Line 25"/>
          <p:cNvSpPr/>
          <p:nvPr/>
        </p:nvSpPr>
        <p:spPr>
          <a:xfrm>
            <a:off x="5061327" y="3165872"/>
            <a:ext cx="1346835" cy="756047"/>
          </a:xfrm>
          <a:prstGeom prst="line">
            <a:avLst/>
          </a:prstGeom>
          <a:ln w="28575" cap="flat" cmpd="sng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54298" name="Line 26"/>
          <p:cNvSpPr/>
          <p:nvPr/>
        </p:nvSpPr>
        <p:spPr>
          <a:xfrm>
            <a:off x="5061326" y="3165872"/>
            <a:ext cx="0" cy="701278"/>
          </a:xfrm>
          <a:prstGeom prst="line">
            <a:avLst/>
          </a:prstGeom>
          <a:ln w="28575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19482" name="Text Box 27"/>
          <p:cNvSpPr txBox="1"/>
          <p:nvPr/>
        </p:nvSpPr>
        <p:spPr>
          <a:xfrm>
            <a:off x="4820227" y="2994423"/>
            <a:ext cx="279400" cy="32274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1495" b="1" dirty="0">
                <a:latin typeface="宋体" panose="02010600030101010101" pitchFamily="2" charset="-122"/>
                <a:ea typeface="宋体" panose="02010600030101010101" pitchFamily="2" charset="-122"/>
              </a:rPr>
              <a:t>O</a:t>
            </a:r>
          </a:p>
        </p:txBody>
      </p:sp>
      <p:grpSp>
        <p:nvGrpSpPr>
          <p:cNvPr id="6" name="Group 28"/>
          <p:cNvGrpSpPr/>
          <p:nvPr/>
        </p:nvGrpSpPr>
        <p:grpSpPr>
          <a:xfrm>
            <a:off x="5058952" y="2784869"/>
            <a:ext cx="1346835" cy="322659"/>
            <a:chOff x="3468" y="2430"/>
            <a:chExt cx="1134" cy="271"/>
          </a:xfrm>
        </p:grpSpPr>
        <p:sp>
          <p:nvSpPr>
            <p:cNvPr id="19484" name="AutoShape 29"/>
            <p:cNvSpPr/>
            <p:nvPr/>
          </p:nvSpPr>
          <p:spPr>
            <a:xfrm rot="5400000">
              <a:off x="4012" y="2112"/>
              <a:ext cx="45" cy="1134"/>
            </a:xfrm>
            <a:prstGeom prst="leftBrace">
              <a:avLst>
                <a:gd name="adj1" fmla="val 210000"/>
                <a:gd name="adj2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rot="10800000" vert="eaVert" wrap="none" anchor="ctr"/>
            <a:lstStyle/>
            <a:p>
              <a:endParaRPr lang="zh-CN" altLang="zh-CN" sz="1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9485" name="Text Box 30"/>
            <p:cNvSpPr txBox="1"/>
            <p:nvPr/>
          </p:nvSpPr>
          <p:spPr>
            <a:xfrm>
              <a:off x="3923" y="2430"/>
              <a:ext cx="290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1495" b="1" dirty="0">
                  <a:latin typeface="EU-BX"/>
                  <a:ea typeface="EU-BX"/>
                </a:rPr>
                <a:t>L</a:t>
              </a:r>
              <a:r>
                <a:rPr lang="en-US" altLang="zh-CN" sz="1495" b="1" baseline="-25000" dirty="0"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en-US" altLang="zh-CN" sz="1495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7" name="Group 31"/>
          <p:cNvGrpSpPr/>
          <p:nvPr/>
        </p:nvGrpSpPr>
        <p:grpSpPr>
          <a:xfrm>
            <a:off x="4625443" y="3200401"/>
            <a:ext cx="344428" cy="647700"/>
            <a:chOff x="3182" y="2779"/>
            <a:chExt cx="290" cy="544"/>
          </a:xfrm>
        </p:grpSpPr>
        <p:sp>
          <p:nvSpPr>
            <p:cNvPr id="19487" name="AutoShape 32"/>
            <p:cNvSpPr/>
            <p:nvPr/>
          </p:nvSpPr>
          <p:spPr>
            <a:xfrm>
              <a:off x="3379" y="2779"/>
              <a:ext cx="45" cy="544"/>
            </a:xfrm>
            <a:prstGeom prst="leftBrace">
              <a:avLst>
                <a:gd name="adj1" fmla="val 100628"/>
                <a:gd name="adj2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zh-CN" sz="1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9488" name="Text Box 33"/>
            <p:cNvSpPr txBox="1"/>
            <p:nvPr/>
          </p:nvSpPr>
          <p:spPr>
            <a:xfrm>
              <a:off x="3182" y="2915"/>
              <a:ext cx="290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1495" b="1" dirty="0">
                  <a:latin typeface="EU-BX"/>
                  <a:ea typeface="EU-BX"/>
                </a:rPr>
                <a:t>L</a:t>
              </a:r>
              <a:r>
                <a:rPr lang="en-US" altLang="zh-CN" sz="1495" b="1" baseline="-25000" dirty="0"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endParaRPr lang="en-US" altLang="zh-CN" sz="1495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Group 34"/>
          <p:cNvGrpSpPr/>
          <p:nvPr/>
        </p:nvGrpSpPr>
        <p:grpSpPr>
          <a:xfrm>
            <a:off x="4971063" y="3543300"/>
            <a:ext cx="1454915" cy="322660"/>
            <a:chOff x="3394" y="3067"/>
            <a:chExt cx="1225" cy="271"/>
          </a:xfrm>
        </p:grpSpPr>
        <p:sp>
          <p:nvSpPr>
            <p:cNvPr id="19490" name="AutoShape 35"/>
            <p:cNvSpPr/>
            <p:nvPr/>
          </p:nvSpPr>
          <p:spPr>
            <a:xfrm rot="-3598527" flipV="1">
              <a:off x="3984" y="2506"/>
              <a:ext cx="45" cy="1225"/>
            </a:xfrm>
            <a:prstGeom prst="leftBrace">
              <a:avLst>
                <a:gd name="adj1" fmla="val 226599"/>
                <a:gd name="adj2" fmla="val 50000"/>
              </a:avLst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rot="10800000" vert="eaVert" wrap="none" anchor="ctr"/>
            <a:lstStyle/>
            <a:p>
              <a:endParaRPr lang="zh-CN" altLang="zh-CN" sz="1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9491" name="Text Box 36"/>
            <p:cNvSpPr txBox="1"/>
            <p:nvPr/>
          </p:nvSpPr>
          <p:spPr>
            <a:xfrm>
              <a:off x="3878" y="3067"/>
              <a:ext cx="290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1495" b="1" dirty="0">
                  <a:solidFill>
                    <a:srgbClr val="FF0000"/>
                  </a:solidFill>
                  <a:latin typeface="EU-BX"/>
                  <a:ea typeface="EU-BX"/>
                </a:rPr>
                <a:t>L</a:t>
              </a:r>
              <a:r>
                <a:rPr lang="en-US" altLang="zh-CN" sz="1495" b="1" baseline="-25000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endParaRPr lang="en-US" altLang="zh-CN" sz="1495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6714854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4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4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4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4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54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4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945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2732405" y="375577"/>
            <a:ext cx="173863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课堂练习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355216" y="1957458"/>
            <a:ext cx="733425" cy="39849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ea typeface="微软雅黑" panose="020B0503020204020204" charset="-122"/>
                <a:cs typeface="Arial" panose="020B0604020202020204" pitchFamily="34" charset="0"/>
                <a:sym typeface="Arial" panose="020B0604020202020204"/>
              </a:rPr>
              <a:t>水平</a:t>
            </a:r>
          </a:p>
        </p:txBody>
      </p:sp>
      <p:sp>
        <p:nvSpPr>
          <p:cNvPr id="20481" name="Text Box 2"/>
          <p:cNvSpPr txBox="1"/>
          <p:nvPr/>
        </p:nvSpPr>
        <p:spPr>
          <a:xfrm>
            <a:off x="327026" y="947219"/>
            <a:ext cx="8710295" cy="33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 eaLnBrk="1" latinLnBrk="0" hangingPunct="1"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小阳同学在做“探究杠杆平衡条件”的实验时，他把杠杆挂在支架上，发现左端向下倾斜。</a:t>
            </a:r>
          </a:p>
          <a:p>
            <a:pPr algn="just" eaLnBrk="1" latinLnBrk="0" hangingPunct="1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）若使杠杆在</a:t>
            </a:r>
            <a:r>
              <a:rPr lang="zh-CN" altLang="en-US" sz="2000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位置平衡，需把平衡螺母向</a:t>
            </a:r>
            <a:r>
              <a:rPr lang="zh-CN" altLang="en-US" sz="2000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端调节。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 eaLnBrk="1" latinLnBrk="0" hangingPunct="1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）如果在杠杆的</a:t>
            </a:r>
            <a:r>
              <a:rPr lang="en-US" altLang="zh-CN" sz="2000" i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处挂三个相同的钩码，则在</a:t>
            </a:r>
            <a:r>
              <a:rPr lang="en-US" altLang="zh-CN" sz="2000" i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处要挂</a:t>
            </a:r>
            <a:r>
              <a:rPr lang="zh-CN" altLang="en-US" sz="2000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个同样的钩码，杠杆才能重新平衡。</a:t>
            </a:r>
          </a:p>
          <a:p>
            <a:pPr algn="just" eaLnBrk="1" latinLnBrk="0" hangingPunct="1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）若在</a:t>
            </a:r>
            <a:r>
              <a:rPr lang="en-US" altLang="zh-CN" sz="2000" i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处挂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 N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的钩码，用弹簧测力计作用在</a:t>
            </a:r>
            <a:r>
              <a:rPr lang="en-US" altLang="zh-CN" sz="2000" i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点，要使杠杆在水平位置平衡，最小拉力的方向应该</a:t>
            </a:r>
            <a:r>
              <a:rPr lang="zh-CN" altLang="en-US" sz="2000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，此时弹簧测力计的示数为</a:t>
            </a:r>
            <a:r>
              <a:rPr lang="zh-CN" altLang="en-US" sz="2000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  <p:pic>
        <p:nvPicPr>
          <p:cNvPr id="9" name="图片 8" descr="%`H_G[PNWN8X}R6K2$7G$TD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15896" y="4174002"/>
            <a:ext cx="3648075" cy="964406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193155" y="1957458"/>
            <a:ext cx="459740" cy="39849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ea typeface="微软雅黑" panose="020B0503020204020204" charset="-122"/>
                <a:cs typeface="Arial" panose="020B0604020202020204" pitchFamily="34" charset="0"/>
                <a:sym typeface="Arial" panose="020B0604020202020204"/>
              </a:rPr>
              <a:t>右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797040" y="2413244"/>
            <a:ext cx="459740" cy="39849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ea typeface="微软雅黑" panose="020B0503020204020204" charset="-122"/>
                <a:cs typeface="Arial" panose="020B0604020202020204" pitchFamily="34" charset="0"/>
                <a:sym typeface="Arial" panose="020B0604020202020204"/>
              </a:rPr>
              <a:t>2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703956" y="3775507"/>
            <a:ext cx="1115695" cy="39849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ea typeface="微软雅黑" panose="020B0503020204020204" charset="-122"/>
                <a:cs typeface="Arial" panose="020B0604020202020204" pitchFamily="34" charset="0"/>
                <a:sym typeface="Arial" panose="020B0604020202020204"/>
              </a:rPr>
              <a:t>竖直向上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770496" y="3775507"/>
            <a:ext cx="603885" cy="39849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ea typeface="微软雅黑" panose="020B0503020204020204" charset="-122"/>
                <a:cs typeface="Arial" panose="020B0604020202020204" pitchFamily="34" charset="0"/>
                <a:sym typeface="Arial" panose="020B0604020202020204"/>
              </a:rPr>
              <a:t>2N</a:t>
            </a:r>
          </a:p>
        </p:txBody>
      </p:sp>
    </p:spTree>
    <p:extLst>
      <p:ext uri="{BB962C8B-B14F-4D97-AF65-F5344CB8AC3E}">
        <p14:creationId xmlns:p14="http://schemas.microsoft.com/office/powerpoint/2010/main" val="1440274397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20481" grpId="0"/>
      <p:bldP spid="10" grpId="0" bldLvl="0" animBg="1"/>
      <p:bldP spid="11" grpId="0" bldLvl="0" animBg="1"/>
      <p:bldP spid="12" grpId="0" bldLvl="0" animBg="1"/>
      <p:bldP spid="1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2732405" y="375577"/>
            <a:ext cx="173863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课堂练习</a:t>
            </a:r>
          </a:p>
        </p:txBody>
      </p:sp>
      <p:pic>
        <p:nvPicPr>
          <p:cNvPr id="3" name="图片 2" descr="2TAF0CY_WVZYL`@J})O(Q2B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15896" y="2048488"/>
            <a:ext cx="2813685" cy="235658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27025" y="1150285"/>
            <a:ext cx="5633085" cy="64548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4.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画出羊角锤起钉子时动力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F</a:t>
            </a:r>
            <a:r>
              <a:rPr kumimoji="0" lang="en-US" altLang="zh-CN" sz="2400" b="0" i="0" baseline="-25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1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的力臂。</a:t>
            </a: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4344035" y="2231821"/>
            <a:ext cx="0" cy="1781764"/>
          </a:xfrm>
          <a:prstGeom prst="line">
            <a:avLst/>
          </a:prstGeom>
          <a:noFill/>
          <a:ln w="28575" cap="flat" cmpd="sng">
            <a:solidFill>
              <a:srgbClr val="C00000"/>
            </a:solidFill>
            <a:prstDash val="sysDash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5" name="文本框 14"/>
          <p:cNvSpPr txBox="1"/>
          <p:nvPr/>
        </p:nvSpPr>
        <p:spPr>
          <a:xfrm>
            <a:off x="3930016" y="2454621"/>
            <a:ext cx="385445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L</a:t>
            </a:r>
            <a:r>
              <a:rPr kumimoji="0" lang="en-US" altLang="zh-CN" sz="2400" b="0" i="0" baseline="-2500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505451357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1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7650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4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6" y="342158"/>
            <a:ext cx="1514475" cy="52039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7653" name="图片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: 圆角 2"/>
          <p:cNvSpPr/>
          <p:nvPr/>
        </p:nvSpPr>
        <p:spPr>
          <a:xfrm>
            <a:off x="132081" y="1078978"/>
            <a:ext cx="1293813" cy="407747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变式训练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Text Box 7"/>
          <p:cNvSpPr txBox="1"/>
          <p:nvPr/>
        </p:nvSpPr>
        <p:spPr>
          <a:xfrm>
            <a:off x="2717801" y="432869"/>
            <a:ext cx="2731135" cy="39976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考点二：杠杆平衡条件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13700" y="2049762"/>
            <a:ext cx="517525" cy="33674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变大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18745" y="1639172"/>
            <a:ext cx="8906510" cy="19428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zh-CN" sz="16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（2）把图乙中</a:t>
            </a:r>
            <a:r>
              <a:rPr lang="en-US" sz="16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sz="16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点的钩码取下，在</a:t>
            </a:r>
            <a:r>
              <a:rPr lang="en-US" sz="16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sz="16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点用弹簧测力计施加一个竖直向下的拉力</a:t>
            </a:r>
            <a:r>
              <a:rPr lang="en-US" sz="16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</a:t>
            </a:r>
            <a:r>
              <a:rPr lang="zh-CN" sz="16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时，杠杆仍能在水平位置平衡，如图丙，当拉力</a:t>
            </a:r>
            <a:r>
              <a:rPr lang="en-US" sz="16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</a:t>
            </a:r>
            <a:r>
              <a:rPr lang="zh-CN" sz="16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向左倾斜时，要保持杠杆仍在水平位置平衡，则拉力</a:t>
            </a:r>
            <a:r>
              <a:rPr lang="en-US" sz="16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</a:t>
            </a:r>
            <a:r>
              <a:rPr lang="zh-CN" sz="16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将______（选填“变大”、“变小”或“不变”），在图丙中画出拉力</a:t>
            </a:r>
            <a:r>
              <a:rPr lang="en-US" sz="16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</a:t>
            </a:r>
            <a:r>
              <a:rPr lang="zh-CN" sz="16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向左倾斜时，拉力</a:t>
            </a:r>
            <a:r>
              <a:rPr lang="en-US" sz="16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</a:t>
            </a:r>
            <a:r>
              <a:rPr lang="zh-CN" sz="16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的力臂</a:t>
            </a:r>
            <a:r>
              <a:rPr lang="en-US" sz="16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lang="zh-CN" sz="16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zh-CN" sz="16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（3）小红同学采用了图丁的装置进行探究，发现当杠杆水平平衡时，与其他同学得出的正确的杠杆平衡条件不相符，其可能的原因是</a:t>
            </a:r>
            <a:r>
              <a:rPr lang="zh-CN" sz="1600" b="0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                   </a:t>
            </a:r>
            <a:r>
              <a:rPr lang="zh-CN" sz="16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587751" y="3158033"/>
            <a:ext cx="2969895" cy="3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1600" b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杠杆自身的重力对实验有影响</a:t>
            </a:r>
            <a:endParaRPr lang="zh-CN" altLang="en-US" sz="1600" b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8880703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6" grpId="0"/>
      <p:bldP spid="3" grpId="0" bldLvl="0" animBg="1"/>
      <p:bldP spid="7" grpId="0"/>
      <p:bldP spid="10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4" name="Shape 112"/>
          <p:cNvSpPr>
            <a:spLocks noChangeArrowheads="1"/>
          </p:cNvSpPr>
          <p:nvPr/>
        </p:nvSpPr>
        <p:spPr bwMode="auto">
          <a:xfrm>
            <a:off x="284164" y="342158"/>
            <a:ext cx="809625" cy="580871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3797" name="图片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图示 5"/>
          <p:cNvGraphicFramePr/>
          <p:nvPr/>
        </p:nvGraphicFramePr>
        <p:xfrm>
          <a:off x="284480" y="1101906"/>
          <a:ext cx="8126730" cy="36812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678285993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8"/>
            <a:ext cx="809625" cy="585646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6" y="342158"/>
            <a:ext cx="1528763" cy="52517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3308985" y="375577"/>
            <a:ext cx="143764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观察与思考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84480" y="1169383"/>
            <a:ext cx="180340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观察现象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087880" y="981594"/>
            <a:ext cx="5461000" cy="64548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观察下面图片，找出它们的共同点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03911" y="3882451"/>
            <a:ext cx="1594485" cy="39849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甲</a:t>
            </a: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.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剪指甲刀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7026" y="1718107"/>
            <a:ext cx="3019425" cy="216434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58541" y="1656360"/>
            <a:ext cx="2413635" cy="222609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53150" y="1745481"/>
            <a:ext cx="2952750" cy="213697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195445" y="3882451"/>
            <a:ext cx="1139190" cy="39849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乙</a:t>
            </a: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.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剪子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117715" y="3882451"/>
            <a:ext cx="1361440" cy="39849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丙</a:t>
            </a: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.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老虎钳</a:t>
            </a:r>
          </a:p>
        </p:txBody>
      </p:sp>
    </p:spTree>
    <p:extLst>
      <p:ext uri="{BB962C8B-B14F-4D97-AF65-F5344CB8AC3E}">
        <p14:creationId xmlns:p14="http://schemas.microsoft.com/office/powerpoint/2010/main" val="3106027815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8" grpId="0" animBg="1"/>
      <p:bldP spid="19" grpId="0" animBg="1"/>
      <p:bldP spid="3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4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6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810476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作业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3797" name="图片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327025" y="1001328"/>
            <a:ext cx="5335270" cy="270843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en-US" alt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下列关于杠杆的说法中正确的是（　　）。</a:t>
            </a:r>
            <a:endParaRPr lang="en-US"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．杠杆的力臂一定在杠杆上； </a:t>
            </a:r>
            <a:endParaRPr lang="en-US"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．支点到阻力作用线的距离就是阻力臂； </a:t>
            </a:r>
            <a:endParaRPr lang="en-US"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．支点到动力作用点的距离就是动力臂 ；</a:t>
            </a:r>
            <a:endParaRPr lang="en-US"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．力臂的长度不可能为零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下图所示的杠杆中，动力的力臂用表示，图中所画力臂正确的是(    )。</a:t>
            </a:r>
          </a:p>
        </p:txBody>
      </p:sp>
      <p:pic>
        <p:nvPicPr>
          <p:cNvPr id="4" name="图片 3" descr="学科网(www.zxxk.com)--教育资源门户，提供试卷、教案、课件、论文、素材及各类教学资源下载，还有大量而丰富的教学相关资讯！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15385" y="3867173"/>
            <a:ext cx="4334510" cy="1061802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96621995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8"/>
            <a:ext cx="809625" cy="585646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6" y="342158"/>
            <a:ext cx="1528763" cy="52517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3308985" y="375577"/>
            <a:ext cx="143764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观察与思考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27025" y="1001327"/>
            <a:ext cx="8710930" cy="34222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1.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都是我们生活中常用的工具，我们称之为机械（机械的种类很多，如杠杆、滑轮、斜面等，统称为简单机械）；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2.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都有一个固定不动的点（称之为转轴），机械的其他部分绕转轴运动；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3.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都存在两个力，力的作用点不同，力的方向不同；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4.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上述的简单机械属于杠杆。</a:t>
            </a:r>
          </a:p>
        </p:txBody>
      </p:sp>
    </p:spTree>
    <p:extLst>
      <p:ext uri="{BB962C8B-B14F-4D97-AF65-F5344CB8AC3E}">
        <p14:creationId xmlns:p14="http://schemas.microsoft.com/office/powerpoint/2010/main" val="1460207432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434" name="Shape 112"/>
          <p:cNvSpPr>
            <a:spLocks noChangeArrowheads="1"/>
          </p:cNvSpPr>
          <p:nvPr/>
        </p:nvSpPr>
        <p:spPr bwMode="auto">
          <a:xfrm>
            <a:off x="284164" y="342158"/>
            <a:ext cx="809625" cy="580871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6" y="342158"/>
            <a:ext cx="1514475" cy="52039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学习目标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8437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" name="矩形 24578"/>
          <p:cNvSpPr/>
          <p:nvPr/>
        </p:nvSpPr>
        <p:spPr>
          <a:xfrm>
            <a:off x="327025" y="1123550"/>
            <a:ext cx="8710930" cy="2897038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学会认识杠杆；</a:t>
            </a:r>
          </a:p>
          <a:p>
            <a:pPr>
              <a:lnSpc>
                <a:spcPct val="140000"/>
              </a:lnSpc>
            </a:pPr>
            <a:r>
              <a:rPr lang="en-US" altLang="zh-CN" sz="2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能从常见的工具中与简单机械中识别出杠杆；</a:t>
            </a:r>
          </a:p>
          <a:p>
            <a:pPr>
              <a:lnSpc>
                <a:spcPct val="140000"/>
              </a:lnSpc>
            </a:pPr>
            <a:r>
              <a:rPr lang="en-US" altLang="zh-CN" sz="2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理解杠杆的平衡条件及其杠杆的应用；</a:t>
            </a:r>
          </a:p>
          <a:p>
            <a:pPr>
              <a:lnSpc>
                <a:spcPct val="140000"/>
              </a:lnSpc>
            </a:pPr>
            <a:r>
              <a:rPr lang="en-US" altLang="zh-CN" sz="2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</a:t>
            </a:r>
            <a:r>
              <a:rPr lang="zh-CN" altLang="en-US" sz="2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会画杠杆的示意图（动力与动力臂、阻力与阻力臂）；</a:t>
            </a:r>
          </a:p>
          <a:p>
            <a:pPr>
              <a:lnSpc>
                <a:spcPct val="140000"/>
              </a:lnSpc>
            </a:pPr>
            <a:r>
              <a:rPr lang="en-US" altLang="zh-CN" sz="2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</a:t>
            </a:r>
            <a:r>
              <a:rPr lang="zh-CN" altLang="en-US" sz="2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能利用杠杆平衡条件进行简单计算。</a:t>
            </a:r>
          </a:p>
        </p:txBody>
      </p:sp>
    </p:spTree>
    <p:extLst>
      <p:ext uri="{BB962C8B-B14F-4D97-AF65-F5344CB8AC3E}">
        <p14:creationId xmlns:p14="http://schemas.microsoft.com/office/powerpoint/2010/main" val="290885488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3308985" y="375577"/>
            <a:ext cx="143764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杠杆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84480" y="1693918"/>
            <a:ext cx="2248535" cy="231139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在力的作用下，能绕某一固定点转动的坚实物体 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如图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kumimoji="0" lang="zh-CN" altLang="en-US" sz="2400" i="0" u="none" strike="noStrike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84480" y="1169383"/>
            <a:ext cx="160655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什么是杠杆</a:t>
            </a:r>
          </a:p>
        </p:txBody>
      </p:sp>
      <p:pic>
        <p:nvPicPr>
          <p:cNvPr id="6" name="图片 5" descr="Y]`O~SO0_}T)T82``J5[%0A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39695" y="1001328"/>
            <a:ext cx="6398260" cy="342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962665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2732406" y="375577"/>
            <a:ext cx="1960245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杠杆五要素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83845" y="1687552"/>
            <a:ext cx="5125720" cy="175630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支点：绕着转动的固定点（</a:t>
            </a:r>
            <a:r>
              <a:rPr lang="en-US" altLang="zh-CN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动力：使杠杆转动的力（</a:t>
            </a:r>
            <a:r>
              <a:rPr lang="en-US" altLang="zh-CN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F</a:t>
            </a:r>
            <a:r>
              <a:rPr lang="en-US" altLang="zh-CN" sz="2400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阻力：阻碍杠杆转动的力（</a:t>
            </a:r>
            <a:r>
              <a:rPr lang="en-US" altLang="zh-CN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F</a:t>
            </a:r>
            <a:r>
              <a:rPr lang="en-US" altLang="zh-CN" sz="2400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）；</a:t>
            </a:r>
            <a:endParaRPr kumimoji="0" lang="zh-CN" altLang="en-US" sz="240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84480" y="1169383"/>
            <a:ext cx="169545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杠杆五要素</a:t>
            </a:r>
          </a:p>
        </p:txBody>
      </p:sp>
      <p:grpSp>
        <p:nvGrpSpPr>
          <p:cNvPr id="9218" name="Group 2"/>
          <p:cNvGrpSpPr/>
          <p:nvPr/>
        </p:nvGrpSpPr>
        <p:grpSpPr>
          <a:xfrm>
            <a:off x="5451563" y="1991124"/>
            <a:ext cx="3099678" cy="595514"/>
            <a:chOff x="147" y="2362"/>
            <a:chExt cx="3933" cy="753"/>
          </a:xfrm>
        </p:grpSpPr>
        <p:sp>
          <p:nvSpPr>
            <p:cNvPr id="6" name="Rectangle 3"/>
            <p:cNvSpPr/>
            <p:nvPr/>
          </p:nvSpPr>
          <p:spPr>
            <a:xfrm rot="-1466637">
              <a:off x="288" y="2362"/>
              <a:ext cx="3792" cy="85"/>
            </a:xfrm>
            <a:prstGeom prst="rect">
              <a:avLst/>
            </a:prstGeom>
            <a:solidFill>
              <a:srgbClr val="00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/>
              <a:endParaRPr lang="zh-CN" altLang="zh-CN" dirty="0">
                <a:latin typeface="Tahoma" panose="020B0604030504040204" pitchFamily="34" charset="0"/>
              </a:endParaRPr>
            </a:p>
          </p:txBody>
        </p:sp>
        <p:sp>
          <p:nvSpPr>
            <p:cNvPr id="9255" name="AutoShape 4"/>
            <p:cNvSpPr/>
            <p:nvPr/>
          </p:nvSpPr>
          <p:spPr>
            <a:xfrm>
              <a:off x="1701" y="2568"/>
              <a:ext cx="445" cy="445"/>
            </a:xfrm>
            <a:prstGeom prst="triangle">
              <a:avLst>
                <a:gd name="adj" fmla="val 50000"/>
              </a:avLst>
            </a:prstGeom>
            <a:solidFill>
              <a:srgbClr val="C303A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256" name="Oval 5"/>
            <p:cNvSpPr/>
            <p:nvPr/>
          </p:nvSpPr>
          <p:spPr>
            <a:xfrm rot="-1864299">
              <a:off x="147" y="2734"/>
              <a:ext cx="619" cy="381"/>
            </a:xfrm>
            <a:prstGeom prst="ellipse">
              <a:avLst/>
            </a:prstGeom>
            <a:solidFill>
              <a:srgbClr val="FFCC66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676391" y="1719381"/>
            <a:ext cx="279883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O</a:t>
            </a:r>
          </a:p>
        </p:txBody>
      </p:sp>
      <p:cxnSp>
        <p:nvCxnSpPr>
          <p:cNvPr id="9" name="直接箭头连接符 8"/>
          <p:cNvCxnSpPr>
            <a:stCxn id="6" idx="3"/>
          </p:cNvCxnSpPr>
          <p:nvPr/>
        </p:nvCxnSpPr>
        <p:spPr>
          <a:xfrm>
            <a:off x="8416925" y="1404914"/>
            <a:ext cx="0" cy="1205667"/>
          </a:xfrm>
          <a:prstGeom prst="straightConnector1">
            <a:avLst/>
          </a:prstGeom>
          <a:noFill/>
          <a:ln w="28575" cap="flat" cmpd="sng">
            <a:solidFill>
              <a:srgbClr val="C00000"/>
            </a:solidFill>
            <a:prstDash val="solid"/>
            <a:miter lim="800000"/>
            <a:tailEnd type="arrow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" name="文本框 9"/>
          <p:cNvSpPr txBox="1"/>
          <p:nvPr/>
        </p:nvSpPr>
        <p:spPr>
          <a:xfrm>
            <a:off x="8520430" y="1840966"/>
            <a:ext cx="305531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F</a:t>
            </a:r>
            <a:r>
              <a:rPr kumimoji="0" lang="en-US" altLang="zh-CN" sz="1800" b="0" i="0" baseline="-2500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1</a:t>
            </a:r>
          </a:p>
        </p:txBody>
      </p:sp>
      <p:cxnSp>
        <p:nvCxnSpPr>
          <p:cNvPr id="12" name="直接箭头连接符 11"/>
          <p:cNvCxnSpPr/>
          <p:nvPr/>
        </p:nvCxnSpPr>
        <p:spPr>
          <a:xfrm>
            <a:off x="5729605" y="2581936"/>
            <a:ext cx="0" cy="858735"/>
          </a:xfrm>
          <a:prstGeom prst="straightConnector1">
            <a:avLst/>
          </a:prstGeom>
          <a:noFill/>
          <a:ln w="28575" cap="flat" cmpd="sng">
            <a:solidFill>
              <a:srgbClr val="C00000"/>
            </a:solidFill>
            <a:prstDash val="solid"/>
            <a:miter lim="800000"/>
            <a:tailEnd type="arrow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3" name="文本框 12"/>
          <p:cNvSpPr txBox="1"/>
          <p:nvPr/>
        </p:nvSpPr>
        <p:spPr>
          <a:xfrm>
            <a:off x="5340985" y="3173311"/>
            <a:ext cx="305531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F</a:t>
            </a:r>
            <a:r>
              <a:rPr kumimoji="0" lang="en-US" altLang="zh-CN" sz="1800" b="0" i="0" baseline="-2500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2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05436" y="3541250"/>
            <a:ext cx="5866765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4.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动力臂：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从支点到动力作用线的距离</a:t>
            </a:r>
            <a:r>
              <a:rPr lang="en-US" altLang="zh-CN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微软雅黑" panose="020B0503020204020204" charset="-122"/>
                <a:sym typeface="+mn-ea"/>
              </a:rPr>
              <a:t>L</a:t>
            </a:r>
            <a:r>
              <a:rPr lang="en-US" altLang="zh-CN" sz="2400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仿宋" panose="02010609060101010101" pitchFamily="49" charset="-122"/>
                <a:ea typeface="仿宋" panose="02010609060101010101" pitchFamily="49" charset="-122"/>
                <a:cs typeface="微软雅黑" panose="020B0503020204020204" charset="-122"/>
                <a:sym typeface="+mn-ea"/>
              </a:rPr>
              <a:t>1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;</a:t>
            </a:r>
            <a:endParaRPr kumimoji="0" lang="en-US" altLang="zh-CN" sz="240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6816725" y="2154159"/>
            <a:ext cx="1606550" cy="0"/>
          </a:xfrm>
          <a:prstGeom prst="line">
            <a:avLst/>
          </a:prstGeom>
          <a:noFill/>
          <a:ln w="28575" cap="flat" cmpd="sng">
            <a:solidFill>
              <a:schemeClr val="tx2"/>
            </a:solidFill>
            <a:prstDash val="sysDash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7" name="左大括号 16"/>
          <p:cNvSpPr/>
          <p:nvPr/>
        </p:nvSpPr>
        <p:spPr>
          <a:xfrm rot="16200000">
            <a:off x="7445529" y="1513144"/>
            <a:ext cx="390219" cy="1553210"/>
          </a:xfrm>
          <a:prstGeom prst="leftBrace">
            <a:avLst/>
          </a:prstGeom>
          <a:noFill/>
          <a:ln w="28575" cap="flat" cmpd="sng">
            <a:solidFill>
              <a:srgbClr val="6666FF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91439" tIns="45719" rIns="91439" bIns="45719" numCol="1" spcCol="38100" rtlCol="0" anchor="t" forceAA="0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699375" y="2381415"/>
            <a:ext cx="288925" cy="36793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新宋体" panose="02010609030101010101" charset="-122"/>
                <a:ea typeface="新宋体" panose="02010609030101010101" charset="-122"/>
                <a:cs typeface="Arial" panose="020B0604020202020204"/>
                <a:sym typeface="Arial" panose="020B0604020202020204"/>
              </a:rPr>
              <a:t>L</a:t>
            </a:r>
            <a:r>
              <a:rPr kumimoji="0" lang="en-US" altLang="zh-CN" sz="1800" b="0" i="0" baseline="-2500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新宋体" panose="02010609030101010101" charset="-122"/>
                <a:ea typeface="新宋体" panose="02010609030101010101" charset="-122"/>
                <a:cs typeface="Arial" panose="020B0604020202020204"/>
                <a:sym typeface="Arial" panose="020B0604020202020204"/>
              </a:rPr>
              <a:t>1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06071" y="4091884"/>
            <a:ext cx="5866765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5.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阻力臂：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从支点到阻力作用线的距离</a:t>
            </a:r>
            <a:r>
              <a:rPr lang="en-US" altLang="zh-CN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微软雅黑" panose="020B0503020204020204" charset="-122"/>
                <a:sym typeface="+mn-ea"/>
              </a:rPr>
              <a:t>L</a:t>
            </a:r>
            <a:r>
              <a:rPr lang="en-US" altLang="zh-CN" sz="2400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仿宋" panose="02010609060101010101" pitchFamily="49" charset="-122"/>
                <a:ea typeface="仿宋" panose="02010609060101010101" pitchFamily="49" charset="-122"/>
                <a:cs typeface="微软雅黑" panose="020B0503020204020204" charset="-122"/>
                <a:sym typeface="+mn-ea"/>
              </a:rPr>
              <a:t>2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;</a:t>
            </a:r>
            <a:endParaRPr kumimoji="0" lang="en-US" altLang="zh-CN" sz="240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5732780" y="1841602"/>
            <a:ext cx="0" cy="757520"/>
          </a:xfrm>
          <a:prstGeom prst="line">
            <a:avLst/>
          </a:prstGeom>
          <a:noFill/>
          <a:ln w="28575" cap="flat" cmpd="sng">
            <a:solidFill>
              <a:srgbClr val="FF0000"/>
            </a:solidFill>
            <a:prstDash val="sysDash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0" name="直接连接符 19"/>
          <p:cNvCxnSpPr/>
          <p:nvPr/>
        </p:nvCxnSpPr>
        <p:spPr>
          <a:xfrm flipH="1">
            <a:off x="5732780" y="2159888"/>
            <a:ext cx="1131570" cy="0"/>
          </a:xfrm>
          <a:prstGeom prst="line">
            <a:avLst/>
          </a:prstGeom>
          <a:noFill/>
          <a:ln w="28575" cap="flat" cmpd="sng">
            <a:solidFill>
              <a:schemeClr val="accent1">
                <a:shade val="50000"/>
              </a:schemeClr>
            </a:solidFill>
            <a:prstDash val="sysDash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1" name="左大括号 20"/>
          <p:cNvSpPr/>
          <p:nvPr/>
        </p:nvSpPr>
        <p:spPr>
          <a:xfrm rot="5400000">
            <a:off x="6069400" y="1347751"/>
            <a:ext cx="457695" cy="1132205"/>
          </a:xfrm>
          <a:prstGeom prst="leftBrace">
            <a:avLst/>
          </a:prstGeom>
          <a:noFill/>
          <a:ln w="28575" cap="flat" cmpd="sng">
            <a:solidFill>
              <a:srgbClr val="6666FF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91439" tIns="45719" rIns="91439" bIns="45719" numCol="1" spcCol="38100" rtlCol="0" anchor="t" forceAA="0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304281" y="1351442"/>
            <a:ext cx="288925" cy="36793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新宋体" panose="02010609030101010101" charset="-122"/>
                <a:ea typeface="新宋体" panose="02010609030101010101" charset="-122"/>
                <a:cs typeface="Arial" panose="020B0604020202020204"/>
                <a:sym typeface="Arial" panose="020B0604020202020204"/>
              </a:rPr>
              <a:t>L</a:t>
            </a:r>
            <a:r>
              <a:rPr kumimoji="0" lang="en-US" altLang="zh-CN" sz="1800" b="0" i="0" baseline="-2500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新宋体" panose="02010609030101010101" charset="-122"/>
                <a:ea typeface="新宋体" panose="02010609030101010101" charset="-122"/>
                <a:cs typeface="Arial" panose="020B0604020202020204"/>
                <a:sym typeface="Arial" panose="020B0604020202020204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042371729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3" grpId="0" animBg="1"/>
      <p:bldP spid="10" grpId="0" animBg="1"/>
      <p:bldP spid="13" grpId="0" bldLvl="0" animBg="1"/>
      <p:bldP spid="14" grpId="0" bldLvl="0" animBg="1"/>
      <p:bldP spid="17" grpId="0" animBg="1"/>
      <p:bldP spid="18" grpId="0" bldLvl="0" animBg="1"/>
      <p:bldP spid="19" grpId="0" bldLvl="0" animBg="1"/>
      <p:bldP spid="21" grpId="0" animBg="1"/>
      <p:bldP spid="2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2732406" y="375577"/>
            <a:ext cx="1960245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杠杆五要素</a:t>
            </a:r>
          </a:p>
        </p:txBody>
      </p:sp>
      <p:sp>
        <p:nvSpPr>
          <p:cNvPr id="24" name="AutoShape 12"/>
          <p:cNvSpPr>
            <a:spLocks noChangeArrowheads="1"/>
          </p:cNvSpPr>
          <p:nvPr/>
        </p:nvSpPr>
        <p:spPr bwMode="auto">
          <a:xfrm>
            <a:off x="284480" y="1169383"/>
            <a:ext cx="158496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视频小结</a:t>
            </a:r>
          </a:p>
        </p:txBody>
      </p:sp>
      <p:pic>
        <p:nvPicPr>
          <p:cNvPr id="25" name="杠杆 战无不胜的投石机_高清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900555" y="1001327"/>
            <a:ext cx="6400800" cy="3609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699796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8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3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2732406" y="375577"/>
            <a:ext cx="2160905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3.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杠杆平衡条件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84480" y="1169383"/>
            <a:ext cx="158496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杠杆平衡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869440" y="996235"/>
            <a:ext cx="4881880" cy="120057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杠杆在动力和阻力作用下静止时，我们就说杠杆平衡；如图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a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所示。</a:t>
            </a:r>
            <a:endParaRPr kumimoji="0" lang="zh-CN" altLang="en-US" sz="240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5" name="AutoShape 12"/>
          <p:cNvSpPr>
            <a:spLocks noChangeArrowheads="1"/>
          </p:cNvSpPr>
          <p:nvPr/>
        </p:nvSpPr>
        <p:spPr bwMode="auto">
          <a:xfrm>
            <a:off x="284480" y="4060055"/>
            <a:ext cx="158496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提出问题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958340" y="4020588"/>
            <a:ext cx="440120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杠杆满足什么条件时才会平衡？</a:t>
            </a:r>
            <a:endParaRPr kumimoji="0" lang="zh-CN" altLang="en-US" sz="2400" i="0" u="none" strike="noStrike" cap="none" spc="0" normalizeH="0" baseline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pic>
        <p:nvPicPr>
          <p:cNvPr id="27" name="图片 26" descr="U}~328UHSM~0MS5E1$ZRJDK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85941" y="1067531"/>
            <a:ext cx="1866265" cy="1636626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284481" y="2129969"/>
            <a:ext cx="6600825" cy="175630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如果改变动力或阻力大小、方向以及作用点，杠杆会失去平衡，说明杠杆的平衡与力的大小、方向和作用点有关。如图</a:t>
            </a: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b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所示。</a:t>
            </a:r>
          </a:p>
        </p:txBody>
      </p:sp>
      <p:pic>
        <p:nvPicPr>
          <p:cNvPr id="29" name="图片 28" descr="9DOO@X)LVZ79UC@[3LW4HRD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85940" y="2704157"/>
            <a:ext cx="2038350" cy="1355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489458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24" grpId="0" bldLvl="0" animBg="1"/>
      <p:bldP spid="25" grpId="0" bldLvl="0" animBg="1"/>
      <p:bldP spid="26" grpId="0" animBg="1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2732406" y="375577"/>
            <a:ext cx="2160905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3.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杠杆平衡条件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84480" y="1169383"/>
            <a:ext cx="158496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实验探究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869440" y="1129916"/>
            <a:ext cx="286232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探究杠杆的平衡条件</a:t>
            </a:r>
            <a:endParaRPr kumimoji="0" lang="zh-CN" altLang="en-US" sz="2400" i="0" u="none" strike="noStrike" cap="none" spc="0" normalizeH="0" baseline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pic>
        <p:nvPicPr>
          <p:cNvPr id="6" name="杠杆的平衡条件 世界第七大奇迹_高清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993265" y="1590156"/>
            <a:ext cx="5923280" cy="3264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308698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25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30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26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1101</Words>
  <Application>Microsoft Office PowerPoint</Application>
  <PresentationFormat>全屏显示(16:9)</PresentationFormat>
  <Paragraphs>166</Paragraphs>
  <Slides>20</Slides>
  <Notes>7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8</cp:revision>
  <dcterms:created xsi:type="dcterms:W3CDTF">2020-02-10T12:01:47Z</dcterms:created>
  <dcterms:modified xsi:type="dcterms:W3CDTF">2020-04-04T03:01:27Z</dcterms:modified>
</cp:coreProperties>
</file>